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69"/>
  </p:notesMasterIdLst>
  <p:sldIdLst>
    <p:sldId id="256" r:id="rId2"/>
    <p:sldId id="364" r:id="rId3"/>
    <p:sldId id="607" r:id="rId4"/>
    <p:sldId id="591" r:id="rId5"/>
    <p:sldId id="622" r:id="rId6"/>
    <p:sldId id="633" r:id="rId7"/>
    <p:sldId id="660" r:id="rId8"/>
    <p:sldId id="613" r:id="rId9"/>
    <p:sldId id="610" r:id="rId10"/>
    <p:sldId id="611" r:id="rId11"/>
    <p:sldId id="661" r:id="rId12"/>
    <p:sldId id="662" r:id="rId13"/>
    <p:sldId id="663" r:id="rId14"/>
    <p:sldId id="664" r:id="rId15"/>
    <p:sldId id="665" r:id="rId16"/>
    <p:sldId id="666" r:id="rId17"/>
    <p:sldId id="667" r:id="rId18"/>
    <p:sldId id="668" r:id="rId19"/>
    <p:sldId id="669" r:id="rId20"/>
    <p:sldId id="670" r:id="rId21"/>
    <p:sldId id="671" r:id="rId22"/>
    <p:sldId id="672" r:id="rId23"/>
    <p:sldId id="634" r:id="rId24"/>
    <p:sldId id="635" r:id="rId25"/>
    <p:sldId id="673" r:id="rId26"/>
    <p:sldId id="632" r:id="rId27"/>
    <p:sldId id="648" r:id="rId28"/>
    <p:sldId id="615" r:id="rId29"/>
    <p:sldId id="687" r:id="rId30"/>
    <p:sldId id="625" r:id="rId31"/>
    <p:sldId id="616" r:id="rId32"/>
    <p:sldId id="636" r:id="rId33"/>
    <p:sldId id="649" r:id="rId34"/>
    <p:sldId id="637" r:id="rId35"/>
    <p:sldId id="638" r:id="rId36"/>
    <p:sldId id="639" r:id="rId37"/>
    <p:sldId id="640" r:id="rId38"/>
    <p:sldId id="641" r:id="rId39"/>
    <p:sldId id="642" r:id="rId40"/>
    <p:sldId id="643" r:id="rId41"/>
    <p:sldId id="644" r:id="rId42"/>
    <p:sldId id="645" r:id="rId43"/>
    <p:sldId id="646" r:id="rId44"/>
    <p:sldId id="647" r:id="rId45"/>
    <p:sldId id="688" r:id="rId46"/>
    <p:sldId id="650" r:id="rId47"/>
    <p:sldId id="651" r:id="rId48"/>
    <p:sldId id="652" r:id="rId49"/>
    <p:sldId id="653" r:id="rId50"/>
    <p:sldId id="656" r:id="rId51"/>
    <p:sldId id="655" r:id="rId52"/>
    <p:sldId id="657" r:id="rId53"/>
    <p:sldId id="658" r:id="rId54"/>
    <p:sldId id="674" r:id="rId55"/>
    <p:sldId id="675" r:id="rId56"/>
    <p:sldId id="689" r:id="rId57"/>
    <p:sldId id="676" r:id="rId58"/>
    <p:sldId id="677" r:id="rId59"/>
    <p:sldId id="678" r:id="rId60"/>
    <p:sldId id="679" r:id="rId61"/>
    <p:sldId id="681" r:id="rId62"/>
    <p:sldId id="682" r:id="rId63"/>
    <p:sldId id="683" r:id="rId64"/>
    <p:sldId id="684" r:id="rId65"/>
    <p:sldId id="685" r:id="rId66"/>
    <p:sldId id="686" r:id="rId67"/>
    <p:sldId id="680" r:id="rId6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0717" autoAdjust="0"/>
  </p:normalViewPr>
  <p:slideViewPr>
    <p:cSldViewPr>
      <p:cViewPr varScale="1">
        <p:scale>
          <a:sx n="93" d="100"/>
          <a:sy n="93" d="100"/>
        </p:scale>
        <p:origin x="1068" y="54"/>
      </p:cViewPr>
      <p:guideLst>
        <p:guide orient="horz" pos="2160"/>
        <p:guide pos="2880"/>
      </p:guideLst>
    </p:cSldViewPr>
  </p:slideViewPr>
  <p:outlineViewPr>
    <p:cViewPr>
      <p:scale>
        <a:sx n="33" d="100"/>
        <a:sy n="33" d="100"/>
      </p:scale>
      <p:origin x="0" y="277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54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3AE0ED4-C5B7-4BB8-895E-55998A2DC232}" type="slidenum">
              <a:rPr lang="en-US" altLang="zh-CN"/>
              <a:pPr/>
              <a:t>‹#›</a:t>
            </a:fld>
            <a:endParaRPr lang="en-US" altLang="zh-CN"/>
          </a:p>
        </p:txBody>
      </p:sp>
    </p:spTree>
    <p:extLst>
      <p:ext uri="{BB962C8B-B14F-4D97-AF65-F5344CB8AC3E}">
        <p14:creationId xmlns:p14="http://schemas.microsoft.com/office/powerpoint/2010/main" val="42632654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a:t>
            </a:fld>
            <a:endParaRPr lang="en-US" altLang="zh-CN"/>
          </a:p>
        </p:txBody>
      </p:sp>
    </p:spTree>
    <p:extLst>
      <p:ext uri="{BB962C8B-B14F-4D97-AF65-F5344CB8AC3E}">
        <p14:creationId xmlns:p14="http://schemas.microsoft.com/office/powerpoint/2010/main" val="295946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13</a:t>
            </a:fld>
            <a:endParaRPr lang="en-US" altLang="zh-CN"/>
          </a:p>
        </p:txBody>
      </p:sp>
    </p:spTree>
    <p:extLst>
      <p:ext uri="{BB962C8B-B14F-4D97-AF65-F5344CB8AC3E}">
        <p14:creationId xmlns:p14="http://schemas.microsoft.com/office/powerpoint/2010/main" val="1459084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14</a:t>
            </a:fld>
            <a:endParaRPr lang="en-US" altLang="zh-CN"/>
          </a:p>
        </p:txBody>
      </p:sp>
    </p:spTree>
    <p:extLst>
      <p:ext uri="{BB962C8B-B14F-4D97-AF65-F5344CB8AC3E}">
        <p14:creationId xmlns:p14="http://schemas.microsoft.com/office/powerpoint/2010/main" val="241161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15</a:t>
            </a:fld>
            <a:endParaRPr lang="en-US" altLang="zh-CN"/>
          </a:p>
        </p:txBody>
      </p:sp>
    </p:spTree>
    <p:extLst>
      <p:ext uri="{BB962C8B-B14F-4D97-AF65-F5344CB8AC3E}">
        <p14:creationId xmlns:p14="http://schemas.microsoft.com/office/powerpoint/2010/main" val="144196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16</a:t>
            </a:fld>
            <a:endParaRPr lang="en-US" altLang="zh-CN"/>
          </a:p>
        </p:txBody>
      </p:sp>
    </p:spTree>
    <p:extLst>
      <p:ext uri="{BB962C8B-B14F-4D97-AF65-F5344CB8AC3E}">
        <p14:creationId xmlns:p14="http://schemas.microsoft.com/office/powerpoint/2010/main" val="290691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18</a:t>
            </a:fld>
            <a:endParaRPr lang="en-US" altLang="zh-CN"/>
          </a:p>
        </p:txBody>
      </p:sp>
    </p:spTree>
    <p:extLst>
      <p:ext uri="{BB962C8B-B14F-4D97-AF65-F5344CB8AC3E}">
        <p14:creationId xmlns:p14="http://schemas.microsoft.com/office/powerpoint/2010/main" val="235942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19</a:t>
            </a:fld>
            <a:endParaRPr lang="en-US" altLang="zh-CN"/>
          </a:p>
        </p:txBody>
      </p:sp>
    </p:spTree>
    <p:extLst>
      <p:ext uri="{BB962C8B-B14F-4D97-AF65-F5344CB8AC3E}">
        <p14:creationId xmlns:p14="http://schemas.microsoft.com/office/powerpoint/2010/main" val="1473428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20</a:t>
            </a:fld>
            <a:endParaRPr lang="en-US" altLang="zh-CN"/>
          </a:p>
        </p:txBody>
      </p:sp>
    </p:spTree>
    <p:extLst>
      <p:ext uri="{BB962C8B-B14F-4D97-AF65-F5344CB8AC3E}">
        <p14:creationId xmlns:p14="http://schemas.microsoft.com/office/powerpoint/2010/main" val="58142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21</a:t>
            </a:fld>
            <a:endParaRPr lang="en-US" altLang="zh-CN"/>
          </a:p>
        </p:txBody>
      </p:sp>
    </p:spTree>
    <p:extLst>
      <p:ext uri="{BB962C8B-B14F-4D97-AF65-F5344CB8AC3E}">
        <p14:creationId xmlns:p14="http://schemas.microsoft.com/office/powerpoint/2010/main" val="289032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26</a:t>
            </a:fld>
            <a:endParaRPr lang="en-US" altLang="zh-CN"/>
          </a:p>
        </p:txBody>
      </p:sp>
    </p:spTree>
    <p:extLst>
      <p:ext uri="{BB962C8B-B14F-4D97-AF65-F5344CB8AC3E}">
        <p14:creationId xmlns:p14="http://schemas.microsoft.com/office/powerpoint/2010/main" val="3550412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27</a:t>
            </a:fld>
            <a:endParaRPr lang="en-US" altLang="zh-CN"/>
          </a:p>
        </p:txBody>
      </p:sp>
    </p:spTree>
    <p:extLst>
      <p:ext uri="{BB962C8B-B14F-4D97-AF65-F5344CB8AC3E}">
        <p14:creationId xmlns:p14="http://schemas.microsoft.com/office/powerpoint/2010/main" val="210300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a:p>
            <a:pPr indent="127000" algn="just">
              <a:lnSpc>
                <a:spcPct val="150000"/>
              </a:lnSpc>
              <a:spcBef>
                <a:spcPts val="1300"/>
              </a:spcBef>
              <a:spcAft>
                <a:spcPts val="1300"/>
              </a:spcAft>
            </a:pPr>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a:t>
            </a:fld>
            <a:endParaRPr lang="en-US" altLang="zh-CN"/>
          </a:p>
        </p:txBody>
      </p:sp>
    </p:spTree>
    <p:extLst>
      <p:ext uri="{BB962C8B-B14F-4D97-AF65-F5344CB8AC3E}">
        <p14:creationId xmlns:p14="http://schemas.microsoft.com/office/powerpoint/2010/main" val="947149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28</a:t>
            </a:fld>
            <a:endParaRPr lang="en-US" altLang="zh-CN"/>
          </a:p>
        </p:txBody>
      </p:sp>
    </p:spTree>
    <p:extLst>
      <p:ext uri="{BB962C8B-B14F-4D97-AF65-F5344CB8AC3E}">
        <p14:creationId xmlns:p14="http://schemas.microsoft.com/office/powerpoint/2010/main" val="3264914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画好的拓扑图</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30</a:t>
            </a:fld>
            <a:endParaRPr lang="en-US" altLang="zh-CN"/>
          </a:p>
        </p:txBody>
      </p:sp>
    </p:spTree>
    <p:extLst>
      <p:ext uri="{BB962C8B-B14F-4D97-AF65-F5344CB8AC3E}">
        <p14:creationId xmlns:p14="http://schemas.microsoft.com/office/powerpoint/2010/main" val="118445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31</a:t>
            </a:fld>
            <a:endParaRPr lang="en-US" altLang="zh-CN"/>
          </a:p>
        </p:txBody>
      </p:sp>
    </p:spTree>
    <p:extLst>
      <p:ext uri="{BB962C8B-B14F-4D97-AF65-F5344CB8AC3E}">
        <p14:creationId xmlns:p14="http://schemas.microsoft.com/office/powerpoint/2010/main" val="394014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32</a:t>
            </a:fld>
            <a:endParaRPr lang="en-US" altLang="zh-CN"/>
          </a:p>
        </p:txBody>
      </p:sp>
    </p:spTree>
    <p:extLst>
      <p:ext uri="{BB962C8B-B14F-4D97-AF65-F5344CB8AC3E}">
        <p14:creationId xmlns:p14="http://schemas.microsoft.com/office/powerpoint/2010/main" val="3768415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33</a:t>
            </a:fld>
            <a:endParaRPr lang="en-US" altLang="zh-CN"/>
          </a:p>
        </p:txBody>
      </p:sp>
    </p:spTree>
    <p:extLst>
      <p:ext uri="{BB962C8B-B14F-4D97-AF65-F5344CB8AC3E}">
        <p14:creationId xmlns:p14="http://schemas.microsoft.com/office/powerpoint/2010/main" val="137548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34</a:t>
            </a:fld>
            <a:endParaRPr lang="en-US" altLang="zh-CN"/>
          </a:p>
        </p:txBody>
      </p:sp>
    </p:spTree>
    <p:extLst>
      <p:ext uri="{BB962C8B-B14F-4D97-AF65-F5344CB8AC3E}">
        <p14:creationId xmlns:p14="http://schemas.microsoft.com/office/powerpoint/2010/main" val="173383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35</a:t>
            </a:fld>
            <a:endParaRPr lang="en-US" altLang="zh-CN"/>
          </a:p>
        </p:txBody>
      </p:sp>
    </p:spTree>
    <p:extLst>
      <p:ext uri="{BB962C8B-B14F-4D97-AF65-F5344CB8AC3E}">
        <p14:creationId xmlns:p14="http://schemas.microsoft.com/office/powerpoint/2010/main" val="299940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36</a:t>
            </a:fld>
            <a:endParaRPr lang="en-US" altLang="zh-CN"/>
          </a:p>
        </p:txBody>
      </p:sp>
    </p:spTree>
    <p:extLst>
      <p:ext uri="{BB962C8B-B14F-4D97-AF65-F5344CB8AC3E}">
        <p14:creationId xmlns:p14="http://schemas.microsoft.com/office/powerpoint/2010/main" val="395563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37</a:t>
            </a:fld>
            <a:endParaRPr lang="en-US" altLang="zh-CN"/>
          </a:p>
        </p:txBody>
      </p:sp>
    </p:spTree>
    <p:extLst>
      <p:ext uri="{BB962C8B-B14F-4D97-AF65-F5344CB8AC3E}">
        <p14:creationId xmlns:p14="http://schemas.microsoft.com/office/powerpoint/2010/main" val="3144477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38</a:t>
            </a:fld>
            <a:endParaRPr lang="en-US" altLang="zh-CN"/>
          </a:p>
        </p:txBody>
      </p:sp>
    </p:spTree>
    <p:extLst>
      <p:ext uri="{BB962C8B-B14F-4D97-AF65-F5344CB8AC3E}">
        <p14:creationId xmlns:p14="http://schemas.microsoft.com/office/powerpoint/2010/main" val="395040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a:t>
            </a:fld>
            <a:endParaRPr lang="en-US" altLang="zh-CN"/>
          </a:p>
        </p:txBody>
      </p:sp>
    </p:spTree>
    <p:extLst>
      <p:ext uri="{BB962C8B-B14F-4D97-AF65-F5344CB8AC3E}">
        <p14:creationId xmlns:p14="http://schemas.microsoft.com/office/powerpoint/2010/main" val="3814654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39</a:t>
            </a:fld>
            <a:endParaRPr lang="en-US" altLang="zh-CN"/>
          </a:p>
        </p:txBody>
      </p:sp>
    </p:spTree>
    <p:extLst>
      <p:ext uri="{BB962C8B-B14F-4D97-AF65-F5344CB8AC3E}">
        <p14:creationId xmlns:p14="http://schemas.microsoft.com/office/powerpoint/2010/main" val="818038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40</a:t>
            </a:fld>
            <a:endParaRPr lang="en-US" altLang="zh-CN"/>
          </a:p>
        </p:txBody>
      </p:sp>
    </p:spTree>
    <p:extLst>
      <p:ext uri="{BB962C8B-B14F-4D97-AF65-F5344CB8AC3E}">
        <p14:creationId xmlns:p14="http://schemas.microsoft.com/office/powerpoint/2010/main" val="1708900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41</a:t>
            </a:fld>
            <a:endParaRPr lang="en-US" altLang="zh-CN"/>
          </a:p>
        </p:txBody>
      </p:sp>
    </p:spTree>
    <p:extLst>
      <p:ext uri="{BB962C8B-B14F-4D97-AF65-F5344CB8AC3E}">
        <p14:creationId xmlns:p14="http://schemas.microsoft.com/office/powerpoint/2010/main" val="4211626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42</a:t>
            </a:fld>
            <a:endParaRPr lang="en-US" altLang="zh-CN"/>
          </a:p>
        </p:txBody>
      </p:sp>
    </p:spTree>
    <p:extLst>
      <p:ext uri="{BB962C8B-B14F-4D97-AF65-F5344CB8AC3E}">
        <p14:creationId xmlns:p14="http://schemas.microsoft.com/office/powerpoint/2010/main" val="9317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43</a:t>
            </a:fld>
            <a:endParaRPr lang="en-US" altLang="zh-CN"/>
          </a:p>
        </p:txBody>
      </p:sp>
    </p:spTree>
    <p:extLst>
      <p:ext uri="{BB962C8B-B14F-4D97-AF65-F5344CB8AC3E}">
        <p14:creationId xmlns:p14="http://schemas.microsoft.com/office/powerpoint/2010/main" val="120018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标注</a:t>
            </a:r>
            <a:r>
              <a:rPr lang="en-US" altLang="zh-CN" dirty="0"/>
              <a:t>IP</a:t>
            </a:r>
            <a:r>
              <a:rPr lang="zh-CN" altLang="en-US" dirty="0"/>
              <a:t>地址信息，因为我们此次是进行实物实验，实物的接口序号和仿真设备上连的接口序号可能不一样，所以需要把实际连接</a:t>
            </a:r>
            <a:endParaRPr lang="en-US" altLang="zh-CN" dirty="0"/>
          </a:p>
          <a:p>
            <a:r>
              <a:rPr lang="zh-CN" altLang="en-US" dirty="0"/>
              <a:t>的设备接口也标注在拓扑图上。如果是在仿真软件中配置网络，就不需要手动增加接口的标注，只要点击“显示所有接口”按钮即可</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44</a:t>
            </a:fld>
            <a:endParaRPr lang="en-US" altLang="zh-CN"/>
          </a:p>
        </p:txBody>
      </p:sp>
    </p:spTree>
    <p:extLst>
      <p:ext uri="{BB962C8B-B14F-4D97-AF65-F5344CB8AC3E}">
        <p14:creationId xmlns:p14="http://schemas.microsoft.com/office/powerpoint/2010/main" val="1107889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46</a:t>
            </a:fld>
            <a:endParaRPr lang="en-US" altLang="zh-CN"/>
          </a:p>
        </p:txBody>
      </p:sp>
    </p:spTree>
    <p:extLst>
      <p:ext uri="{BB962C8B-B14F-4D97-AF65-F5344CB8AC3E}">
        <p14:creationId xmlns:p14="http://schemas.microsoft.com/office/powerpoint/2010/main" val="3133070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47</a:t>
            </a:fld>
            <a:endParaRPr lang="en-US" altLang="zh-CN"/>
          </a:p>
        </p:txBody>
      </p:sp>
    </p:spTree>
    <p:extLst>
      <p:ext uri="{BB962C8B-B14F-4D97-AF65-F5344CB8AC3E}">
        <p14:creationId xmlns:p14="http://schemas.microsoft.com/office/powerpoint/2010/main" val="2269368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48</a:t>
            </a:fld>
            <a:endParaRPr lang="en-US" altLang="zh-CN"/>
          </a:p>
        </p:txBody>
      </p:sp>
    </p:spTree>
    <p:extLst>
      <p:ext uri="{BB962C8B-B14F-4D97-AF65-F5344CB8AC3E}">
        <p14:creationId xmlns:p14="http://schemas.microsoft.com/office/powerpoint/2010/main" val="3213942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49</a:t>
            </a:fld>
            <a:endParaRPr lang="en-US" altLang="zh-CN"/>
          </a:p>
        </p:txBody>
      </p:sp>
    </p:spTree>
    <p:extLst>
      <p:ext uri="{BB962C8B-B14F-4D97-AF65-F5344CB8AC3E}">
        <p14:creationId xmlns:p14="http://schemas.microsoft.com/office/powerpoint/2010/main" val="276742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VLAN2</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en-US" altLang="zh-CN" sz="1800" kern="100" dirty="0">
                <a:effectLst/>
                <a:latin typeface="宋体" panose="02010600030101010101" pitchFamily="2" charset="-12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与</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在同一个</a:t>
            </a:r>
            <a:r>
              <a:rPr lang="en-US" altLang="zh-CN" sz="1800" kern="100" dirty="0">
                <a:effectLst/>
                <a:latin typeface="宋体" panose="02010600030101010101" pitchFamily="2" charset="-122"/>
                <a:ea typeface="宋体" panose="02010600030101010101" pitchFamily="2" charset="-122"/>
              </a:rPr>
              <a:t>VLAN</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宋体" panose="02010600030101010101" pitchFamily="2" charset="-122"/>
                <a:ea typeface="宋体" panose="02010600030101010101" pitchFamily="2" charset="-122"/>
              </a:rPr>
              <a:t>VLAN3</a:t>
            </a:r>
            <a:r>
              <a:rPr lang="zh-CN" altLang="en-US" sz="1800" kern="100" dirty="0">
                <a:effectLst/>
                <a:latin typeface="宋体" panose="02010600030101010101" pitchFamily="2" charset="-122"/>
                <a:ea typeface="宋体" panose="02010600030101010101" pitchFamily="2" charset="-122"/>
              </a:rPr>
              <a:t>）中，能互相访问；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通过配置交换机和路由器，使得</a:t>
            </a:r>
            <a:r>
              <a:rPr lang="en-US" altLang="zh-CN" sz="1800" kern="100" dirty="0">
                <a:effectLst/>
                <a:latin typeface="宋体" panose="02010600030101010101" pitchFamily="2" charset="-12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可以相互访问；</a:t>
            </a:r>
            <a:endParaRPr lang="zh-CN" altLang="en-US" sz="1800" kern="100" dirty="0">
              <a:effectLst/>
              <a:latin typeface="Wingdings" panose="05000000000000000000" pitchFamily="2" charset="2"/>
            </a:endParaRPr>
          </a:p>
          <a:p>
            <a:pPr marL="742950" marR="0" lvl="1" indent="-285750" algn="just">
              <a:lnSpc>
                <a:spcPct val="150000"/>
              </a:lnSpc>
              <a:spcBef>
                <a:spcPts val="0"/>
              </a:spcBef>
              <a:spcAft>
                <a:spcPts val="0"/>
              </a:spcAft>
              <a:buFont typeface="Wingdings" panose="05000000000000000000" pitchFamily="2" charset="2"/>
              <a:buChar char=""/>
            </a:pPr>
            <a:r>
              <a:rPr lang="zh-CN" altLang="en-US" sz="1800" kern="100" dirty="0">
                <a:effectLst/>
                <a:latin typeface="宋体" panose="02010600030101010101" pitchFamily="2" charset="-122"/>
                <a:ea typeface="宋体" panose="02010600030101010101" pitchFamily="2" charset="-122"/>
              </a:rPr>
              <a:t>笔记本电脑通过</a:t>
            </a:r>
            <a:r>
              <a:rPr lang="en-US" altLang="zh-CN" sz="1800" kern="100" dirty="0">
                <a:effectLst/>
                <a:latin typeface="宋体" panose="02010600030101010101" pitchFamily="2" charset="-122"/>
                <a:ea typeface="宋体" panose="02010600030101010101" pitchFamily="2" charset="-122"/>
              </a:rPr>
              <a:t>AP</a:t>
            </a:r>
            <a:r>
              <a:rPr lang="zh-CN" altLang="en-US" sz="1800" kern="100" dirty="0">
                <a:effectLst/>
                <a:latin typeface="宋体" panose="02010600030101010101" pitchFamily="2" charset="-122"/>
                <a:ea typeface="宋体" panose="02010600030101010101" pitchFamily="2" charset="-122"/>
              </a:rPr>
              <a:t>无线上网，跟</a:t>
            </a:r>
            <a:r>
              <a:rPr lang="en-US" altLang="zh-CN" sz="1800" kern="100" dirty="0">
                <a:effectLst/>
                <a:latin typeface="Wingdings" panose="05000000000000000000" pitchFamily="2" charset="2"/>
                <a:ea typeface="宋体" panose="02010600030101010101" pitchFamily="2" charset="-122"/>
              </a:rPr>
              <a:t>PC1</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PC2</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PC3</a:t>
            </a:r>
            <a:r>
              <a:rPr lang="zh-CN" altLang="en-US" sz="1800" kern="100" dirty="0">
                <a:effectLst/>
                <a:latin typeface="宋体" panose="02010600030101010101" pitchFamily="2" charset="-122"/>
                <a:ea typeface="宋体" panose="02010600030101010101" pitchFamily="2" charset="-122"/>
              </a:rPr>
              <a:t>、</a:t>
            </a:r>
            <a:r>
              <a:rPr lang="en-US" altLang="zh-CN" sz="1800" kern="100" dirty="0">
                <a:effectLst/>
                <a:latin typeface="Wingdings" panose="05000000000000000000" pitchFamily="2" charset="2"/>
                <a:ea typeface="宋体" panose="02010600030101010101" pitchFamily="2" charset="-122"/>
              </a:rPr>
              <a:t>PC4</a:t>
            </a:r>
            <a:r>
              <a:rPr lang="zh-CN" altLang="en-US" sz="1800" kern="100" dirty="0">
                <a:effectLst/>
                <a:latin typeface="宋体" panose="02010600030101010101" pitchFamily="2" charset="-122"/>
                <a:ea typeface="宋体" panose="02010600030101010101" pitchFamily="2" charset="-122"/>
              </a:rPr>
              <a:t>之间互通。</a:t>
            </a:r>
            <a:endParaRPr lang="zh-CN" altLang="en-US" sz="1800" kern="100" dirty="0">
              <a:effectLst/>
              <a:latin typeface="Wingdings" panose="05000000000000000000" pitchFamily="2" charset="2"/>
            </a:endParaRP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a:t>
            </a:fld>
            <a:endParaRPr lang="en-US" altLang="zh-CN"/>
          </a:p>
        </p:txBody>
      </p:sp>
    </p:spTree>
    <p:extLst>
      <p:ext uri="{BB962C8B-B14F-4D97-AF65-F5344CB8AC3E}">
        <p14:creationId xmlns:p14="http://schemas.microsoft.com/office/powerpoint/2010/main" val="818401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50</a:t>
            </a:fld>
            <a:endParaRPr lang="en-US" altLang="zh-CN"/>
          </a:p>
        </p:txBody>
      </p:sp>
    </p:spTree>
    <p:extLst>
      <p:ext uri="{BB962C8B-B14F-4D97-AF65-F5344CB8AC3E}">
        <p14:creationId xmlns:p14="http://schemas.microsoft.com/office/powerpoint/2010/main" val="1848593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51</a:t>
            </a:fld>
            <a:endParaRPr lang="en-US" altLang="zh-CN"/>
          </a:p>
        </p:txBody>
      </p:sp>
    </p:spTree>
    <p:extLst>
      <p:ext uri="{BB962C8B-B14F-4D97-AF65-F5344CB8AC3E}">
        <p14:creationId xmlns:p14="http://schemas.microsoft.com/office/powerpoint/2010/main" val="2519191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52</a:t>
            </a:fld>
            <a:endParaRPr lang="en-US" altLang="zh-CN"/>
          </a:p>
        </p:txBody>
      </p:sp>
    </p:spTree>
    <p:extLst>
      <p:ext uri="{BB962C8B-B14F-4D97-AF65-F5344CB8AC3E}">
        <p14:creationId xmlns:p14="http://schemas.microsoft.com/office/powerpoint/2010/main" val="2099512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53</a:t>
            </a:fld>
            <a:endParaRPr lang="en-US" altLang="zh-CN"/>
          </a:p>
        </p:txBody>
      </p:sp>
    </p:spTree>
    <p:extLst>
      <p:ext uri="{BB962C8B-B14F-4D97-AF65-F5344CB8AC3E}">
        <p14:creationId xmlns:p14="http://schemas.microsoft.com/office/powerpoint/2010/main" val="3416678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55</a:t>
            </a:fld>
            <a:endParaRPr lang="en-US" altLang="zh-CN"/>
          </a:p>
        </p:txBody>
      </p:sp>
    </p:spTree>
    <p:extLst>
      <p:ext uri="{BB962C8B-B14F-4D97-AF65-F5344CB8AC3E}">
        <p14:creationId xmlns:p14="http://schemas.microsoft.com/office/powerpoint/2010/main" val="4006843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58</a:t>
            </a:fld>
            <a:endParaRPr lang="en-US" altLang="zh-CN"/>
          </a:p>
        </p:txBody>
      </p:sp>
    </p:spTree>
    <p:extLst>
      <p:ext uri="{BB962C8B-B14F-4D97-AF65-F5344CB8AC3E}">
        <p14:creationId xmlns:p14="http://schemas.microsoft.com/office/powerpoint/2010/main" val="176677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59</a:t>
            </a:fld>
            <a:endParaRPr lang="en-US" altLang="zh-CN"/>
          </a:p>
        </p:txBody>
      </p:sp>
    </p:spTree>
    <p:extLst>
      <p:ext uri="{BB962C8B-B14F-4D97-AF65-F5344CB8AC3E}">
        <p14:creationId xmlns:p14="http://schemas.microsoft.com/office/powerpoint/2010/main" val="18171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60</a:t>
            </a:fld>
            <a:endParaRPr lang="en-US" altLang="zh-CN"/>
          </a:p>
        </p:txBody>
      </p:sp>
    </p:spTree>
    <p:extLst>
      <p:ext uri="{BB962C8B-B14F-4D97-AF65-F5344CB8AC3E}">
        <p14:creationId xmlns:p14="http://schemas.microsoft.com/office/powerpoint/2010/main" val="2372478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61</a:t>
            </a:fld>
            <a:endParaRPr lang="en-US" altLang="zh-CN"/>
          </a:p>
        </p:txBody>
      </p:sp>
    </p:spTree>
    <p:extLst>
      <p:ext uri="{BB962C8B-B14F-4D97-AF65-F5344CB8AC3E}">
        <p14:creationId xmlns:p14="http://schemas.microsoft.com/office/powerpoint/2010/main" val="221272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回顾一下网络拓扑</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62</a:t>
            </a:fld>
            <a:endParaRPr lang="en-US" altLang="zh-CN"/>
          </a:p>
        </p:txBody>
      </p:sp>
    </p:spTree>
    <p:extLst>
      <p:ext uri="{BB962C8B-B14F-4D97-AF65-F5344CB8AC3E}">
        <p14:creationId xmlns:p14="http://schemas.microsoft.com/office/powerpoint/2010/main" val="343928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8</a:t>
            </a:fld>
            <a:endParaRPr lang="en-US" altLang="zh-CN"/>
          </a:p>
        </p:txBody>
      </p:sp>
    </p:spTree>
    <p:extLst>
      <p:ext uri="{BB962C8B-B14F-4D97-AF65-F5344CB8AC3E}">
        <p14:creationId xmlns:p14="http://schemas.microsoft.com/office/powerpoint/2010/main" val="1329262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检查路由表，主要看报文的目的地址是否能匹配到路由，需要查看两个方向的路由</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63</a:t>
            </a:fld>
            <a:endParaRPr lang="en-US" altLang="zh-CN"/>
          </a:p>
        </p:txBody>
      </p:sp>
    </p:spTree>
    <p:extLst>
      <p:ext uri="{BB962C8B-B14F-4D97-AF65-F5344CB8AC3E}">
        <p14:creationId xmlns:p14="http://schemas.microsoft.com/office/powerpoint/2010/main" val="2500571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64</a:t>
            </a:fld>
            <a:endParaRPr lang="en-US" altLang="zh-CN"/>
          </a:p>
        </p:txBody>
      </p:sp>
    </p:spTree>
    <p:extLst>
      <p:ext uri="{BB962C8B-B14F-4D97-AF65-F5344CB8AC3E}">
        <p14:creationId xmlns:p14="http://schemas.microsoft.com/office/powerpoint/2010/main" val="42000208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65</a:t>
            </a:fld>
            <a:endParaRPr lang="en-US" altLang="zh-CN"/>
          </a:p>
        </p:txBody>
      </p:sp>
    </p:spTree>
    <p:extLst>
      <p:ext uri="{BB962C8B-B14F-4D97-AF65-F5344CB8AC3E}">
        <p14:creationId xmlns:p14="http://schemas.microsoft.com/office/powerpoint/2010/main" val="25648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67</a:t>
            </a:fld>
            <a:endParaRPr lang="en-US" altLang="zh-CN"/>
          </a:p>
        </p:txBody>
      </p:sp>
    </p:spTree>
    <p:extLst>
      <p:ext uri="{BB962C8B-B14F-4D97-AF65-F5344CB8AC3E}">
        <p14:creationId xmlns:p14="http://schemas.microsoft.com/office/powerpoint/2010/main" val="295902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每一组可以组建一个</a:t>
            </a:r>
            <a:r>
              <a:rPr lang="en-US" altLang="zh-CN" dirty="0"/>
              <a:t>4</a:t>
            </a:r>
            <a:r>
              <a:rPr lang="zh-CN" altLang="en-US" dirty="0"/>
              <a:t>个终端、</a:t>
            </a:r>
            <a:r>
              <a:rPr lang="en-US" altLang="zh-CN" dirty="0"/>
              <a:t>2</a:t>
            </a:r>
            <a:r>
              <a:rPr lang="zh-CN" altLang="en-US" dirty="0"/>
              <a:t>台交换机、</a:t>
            </a:r>
            <a:r>
              <a:rPr lang="en-US" altLang="zh-CN" dirty="0"/>
              <a:t>1</a:t>
            </a:r>
            <a:r>
              <a:rPr lang="zh-CN" altLang="en-US" dirty="0"/>
              <a:t>台路由器、</a:t>
            </a:r>
            <a:r>
              <a:rPr lang="en-US" altLang="zh-CN" dirty="0"/>
              <a:t>2</a:t>
            </a:r>
            <a:r>
              <a:rPr lang="zh-CN" altLang="en-US" dirty="0"/>
              <a:t>台防火墙和一个</a:t>
            </a:r>
            <a:r>
              <a:rPr lang="en-US" altLang="zh-CN" dirty="0"/>
              <a:t>1</a:t>
            </a:r>
            <a:r>
              <a:rPr lang="zh-CN" altLang="en-US" dirty="0"/>
              <a:t>个无线</a:t>
            </a:r>
            <a:r>
              <a:rPr lang="en-US" altLang="zh-CN" dirty="0"/>
              <a:t>AP</a:t>
            </a:r>
            <a:r>
              <a:rPr lang="zh-CN" altLang="en-US" dirty="0"/>
              <a:t>的微型局域网。</a:t>
            </a:r>
            <a:endParaRPr lang="en-US" altLang="zh-CN" dirty="0"/>
          </a:p>
          <a:p>
            <a:r>
              <a:rPr lang="zh-CN" altLang="en-US" dirty="0"/>
              <a:t>每一列可以连接</a:t>
            </a:r>
            <a:r>
              <a:rPr lang="en-US" altLang="zh-CN" dirty="0"/>
              <a:t>5</a:t>
            </a:r>
            <a:r>
              <a:rPr lang="zh-CN" altLang="en-US" dirty="0"/>
              <a:t>个组的所有设备，组建小型局域网</a:t>
            </a:r>
            <a:endParaRPr lang="en-US" altLang="zh-CN" dirty="0"/>
          </a:p>
          <a:p>
            <a:r>
              <a:rPr lang="zh-CN" altLang="en-US" dirty="0"/>
              <a:t>而整个教室，可以构建</a:t>
            </a:r>
            <a:r>
              <a:rPr lang="en-US" altLang="zh-CN" dirty="0"/>
              <a:t>10</a:t>
            </a:r>
            <a:r>
              <a:rPr lang="zh-CN" altLang="en-US" dirty="0"/>
              <a:t>个组的中型局域网</a:t>
            </a:r>
            <a:endParaRPr lang="en-US" altLang="zh-CN" dirty="0"/>
          </a:p>
          <a:p>
            <a:r>
              <a:rPr lang="zh-CN" altLang="en-US" dirty="0"/>
              <a:t>整层楼的</a:t>
            </a:r>
            <a:r>
              <a:rPr lang="en-US" altLang="zh-CN" dirty="0"/>
              <a:t>4</a:t>
            </a:r>
            <a:r>
              <a:rPr lang="zh-CN" altLang="en-US" dirty="0"/>
              <a:t>个教室，可以构建</a:t>
            </a:r>
            <a:r>
              <a:rPr lang="en-US" altLang="zh-CN" dirty="0"/>
              <a:t>40</a:t>
            </a:r>
            <a:r>
              <a:rPr lang="zh-CN" altLang="en-US" dirty="0"/>
              <a:t>个组的大型局域网</a:t>
            </a:r>
            <a:endParaRPr lang="en-US" altLang="zh-CN" dirty="0"/>
          </a:p>
          <a:p>
            <a:r>
              <a:rPr lang="zh-CN" altLang="en-US" dirty="0"/>
              <a:t>这里的微、小、中、大是相对而言的。</a:t>
            </a:r>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9</a:t>
            </a:fld>
            <a:endParaRPr lang="en-US" altLang="zh-CN"/>
          </a:p>
        </p:txBody>
      </p:sp>
    </p:spTree>
    <p:extLst>
      <p:ext uri="{BB962C8B-B14F-4D97-AF65-F5344CB8AC3E}">
        <p14:creationId xmlns:p14="http://schemas.microsoft.com/office/powerpoint/2010/main" val="1814005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10</a:t>
            </a:fld>
            <a:endParaRPr lang="en-US" altLang="zh-CN"/>
          </a:p>
        </p:txBody>
      </p:sp>
    </p:spTree>
    <p:extLst>
      <p:ext uri="{BB962C8B-B14F-4D97-AF65-F5344CB8AC3E}">
        <p14:creationId xmlns:p14="http://schemas.microsoft.com/office/powerpoint/2010/main" val="987094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11</a:t>
            </a:fld>
            <a:endParaRPr lang="en-US" altLang="zh-CN"/>
          </a:p>
        </p:txBody>
      </p:sp>
    </p:spTree>
    <p:extLst>
      <p:ext uri="{BB962C8B-B14F-4D97-AF65-F5344CB8AC3E}">
        <p14:creationId xmlns:p14="http://schemas.microsoft.com/office/powerpoint/2010/main" val="366409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3AE0ED4-C5B7-4BB8-895E-55998A2DC232}" type="slidenum">
              <a:rPr lang="en-US" altLang="zh-CN" smtClean="0"/>
              <a:pPr/>
              <a:t>12</a:t>
            </a:fld>
            <a:endParaRPr lang="en-US" altLang="zh-CN"/>
          </a:p>
        </p:txBody>
      </p:sp>
    </p:spTree>
    <p:extLst>
      <p:ext uri="{BB962C8B-B14F-4D97-AF65-F5344CB8AC3E}">
        <p14:creationId xmlns:p14="http://schemas.microsoft.com/office/powerpoint/2010/main" val="23121308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oleObject" Target="../embeddings/oleObject5.bin"/><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0"/>
            <a:ext cx="9144000" cy="609600"/>
          </a:xfrm>
          <a:prstGeom prst="rect">
            <a:avLst/>
          </a:prstGeom>
          <a:gradFill rotWithShape="1">
            <a:gsLst>
              <a:gs pos="0">
                <a:schemeClr val="tx1"/>
              </a:gs>
              <a:gs pos="100000">
                <a:schemeClr val="tx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Object 19"/>
          <p:cNvGraphicFramePr>
            <a:graphicFrameLocks noChangeAspect="1"/>
          </p:cNvGraphicFramePr>
          <p:nvPr/>
        </p:nvGraphicFramePr>
        <p:xfrm>
          <a:off x="0" y="633413"/>
          <a:ext cx="3114675" cy="3495675"/>
        </p:xfrm>
        <a:graphic>
          <a:graphicData uri="http://schemas.openxmlformats.org/presentationml/2006/ole">
            <mc:AlternateContent xmlns:mc="http://schemas.openxmlformats.org/markup-compatibility/2006">
              <mc:Choice xmlns:v="urn:schemas-microsoft-com:vml" Requires="v">
                <p:oleObj spid="_x0000_s2113" name="Image" r:id="rId3" imgW="4241270" imgH="5396825" progId="">
                  <p:embed/>
                </p:oleObj>
              </mc:Choice>
              <mc:Fallback>
                <p:oleObj name="Image" r:id="rId3" imgW="4241270" imgH="539682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3413"/>
                        <a:ext cx="31146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0"/>
          <p:cNvGraphicFramePr>
            <a:graphicFrameLocks noChangeAspect="1"/>
          </p:cNvGraphicFramePr>
          <p:nvPr/>
        </p:nvGraphicFramePr>
        <p:xfrm>
          <a:off x="6172200" y="633413"/>
          <a:ext cx="2971800" cy="3495675"/>
        </p:xfrm>
        <a:graphic>
          <a:graphicData uri="http://schemas.openxmlformats.org/presentationml/2006/ole">
            <mc:AlternateContent xmlns:mc="http://schemas.openxmlformats.org/markup-compatibility/2006">
              <mc:Choice xmlns:v="urn:schemas-microsoft-com:vml" Requires="v">
                <p:oleObj spid="_x0000_s2114" name="Image" r:id="rId5" imgW="3263492" imgH="4863492" progId="">
                  <p:embed/>
                </p:oleObj>
              </mc:Choice>
              <mc:Fallback>
                <p:oleObj name="Image" r:id="rId5" imgW="3263492" imgH="486349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633413"/>
                        <a:ext cx="29718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1"/>
          <p:cNvGraphicFramePr>
            <a:graphicFrameLocks noChangeAspect="1"/>
          </p:cNvGraphicFramePr>
          <p:nvPr/>
        </p:nvGraphicFramePr>
        <p:xfrm>
          <a:off x="3108325" y="633413"/>
          <a:ext cx="3063875" cy="3495675"/>
        </p:xfrm>
        <a:graphic>
          <a:graphicData uri="http://schemas.openxmlformats.org/presentationml/2006/ole">
            <mc:AlternateContent xmlns:mc="http://schemas.openxmlformats.org/markup-compatibility/2006">
              <mc:Choice xmlns:v="urn:schemas-microsoft-com:vml" Requires="v">
                <p:oleObj spid="_x0000_s2115" name="Image" r:id="rId7" imgW="3492063" imgH="4926984" progId="">
                  <p:embed/>
                </p:oleObj>
              </mc:Choice>
              <mc:Fallback>
                <p:oleObj name="Image" r:id="rId7" imgW="3492063" imgH="492698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8325" y="633413"/>
                        <a:ext cx="3063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p:cNvSpPr>
            <a:spLocks noGrp="1" noChangeArrowheads="1"/>
          </p:cNvSpPr>
          <p:nvPr>
            <p:ph type="ctrTitle"/>
          </p:nvPr>
        </p:nvSpPr>
        <p:spPr bwMode="gray">
          <a:xfrm>
            <a:off x="457200" y="4114800"/>
            <a:ext cx="8229600" cy="762000"/>
          </a:xfrm>
          <a:prstGeom prst="rect">
            <a:avLst/>
          </a:prstGeom>
        </p:spPr>
        <p:txBody>
          <a:bodyPr/>
          <a:lstStyle>
            <a:lvl1pPr algn="ctr">
              <a:defRPr sz="3200">
                <a:solidFill>
                  <a:schemeClr val="tx1"/>
                </a:solidFill>
              </a:defRPr>
            </a:lvl1pPr>
          </a:lstStyle>
          <a:p>
            <a:r>
              <a:rPr lang="zh-CN" altLang="en-US"/>
              <a:t>单击此处编辑母版标题样式</a:t>
            </a:r>
            <a:endParaRPr lang="en-US" altLang="zh-CN" dirty="0"/>
          </a:p>
        </p:txBody>
      </p:sp>
      <p:sp>
        <p:nvSpPr>
          <p:cNvPr id="11" name="Rectangle 3"/>
          <p:cNvSpPr>
            <a:spLocks noGrp="1" noChangeArrowheads="1"/>
          </p:cNvSpPr>
          <p:nvPr>
            <p:ph type="subTitle" idx="1"/>
          </p:nvPr>
        </p:nvSpPr>
        <p:spPr bwMode="gray">
          <a:xfrm>
            <a:off x="1524000" y="4948238"/>
            <a:ext cx="5943600" cy="609600"/>
          </a:xfrm>
        </p:spPr>
        <p:txBody>
          <a:bodyPr/>
          <a:lstStyle>
            <a:lvl1pPr marL="0" indent="0" algn="ctr">
              <a:buFont typeface="Wingdings" pitchFamily="2" charset="2"/>
              <a:buNone/>
              <a:defRPr sz="2000" b="0">
                <a:solidFill>
                  <a:schemeClr val="tx1"/>
                </a:solidFill>
              </a:defRPr>
            </a:lvl1pPr>
          </a:lstStyle>
          <a:p>
            <a:r>
              <a:rPr lang="zh-CN" altLang="en-US"/>
              <a:t>单击此处编辑母版副标题样式</a:t>
            </a:r>
            <a:endParaRPr lang="en-US" altLang="zh-CN"/>
          </a:p>
        </p:txBody>
      </p:sp>
      <p:sp>
        <p:nvSpPr>
          <p:cNvPr id="8" name="Rectangle 4"/>
          <p:cNvSpPr>
            <a:spLocks noGrp="1" noChangeArrowheads="1"/>
          </p:cNvSpPr>
          <p:nvPr>
            <p:ph type="dt" sz="half" idx="10"/>
          </p:nvPr>
        </p:nvSpPr>
        <p:spPr/>
        <p:txBody>
          <a:bodyPr/>
          <a:lstStyle>
            <a:lvl1pPr>
              <a:defRPr sz="1200"/>
            </a:lvl1pPr>
          </a:lstStyle>
          <a:p>
            <a:pPr>
              <a:defRPr/>
            </a:pPr>
            <a:endParaRPr lang="en-US" altLang="zh-CN"/>
          </a:p>
        </p:txBody>
      </p:sp>
      <p:sp>
        <p:nvSpPr>
          <p:cNvPr id="9" name="Rectangle 5"/>
          <p:cNvSpPr>
            <a:spLocks noGrp="1" noChangeArrowheads="1"/>
          </p:cNvSpPr>
          <p:nvPr>
            <p:ph type="ftr" sz="quarter" idx="11"/>
          </p:nvPr>
        </p:nvSpPr>
        <p:spPr>
          <a:xfrm>
            <a:off x="3124200" y="6243638"/>
            <a:ext cx="2895600" cy="457200"/>
          </a:xfrm>
        </p:spPr>
        <p:txBody>
          <a:bodyPr/>
          <a:lstStyle>
            <a:lvl1pPr algn="ctr">
              <a:defRPr sz="1200">
                <a:latin typeface="+mj-lt"/>
              </a:defRPr>
            </a:lvl1pPr>
          </a:lstStyle>
          <a:p>
            <a:pPr>
              <a:defRPr/>
            </a:pPr>
            <a:endParaRPr lang="en-US" altLang="zh-CN"/>
          </a:p>
        </p:txBody>
      </p:sp>
      <p:sp>
        <p:nvSpPr>
          <p:cNvPr id="12" name="Rectangle 6"/>
          <p:cNvSpPr>
            <a:spLocks noGrp="1" noChangeArrowheads="1"/>
          </p:cNvSpPr>
          <p:nvPr>
            <p:ph type="sldNum" sz="quarter" idx="12"/>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Garamond" panose="02020404030301010803" pitchFamily="18" charset="0"/>
              </a:defRPr>
            </a:lvl1pPr>
          </a:lstStyle>
          <a:p>
            <a:fld id="{28A0DEFE-93F7-474A-80F1-0827C427A71B}" type="slidenum">
              <a:rPr lang="en-US" altLang="zh-CN"/>
              <a:pPr/>
              <a:t>‹#›</a:t>
            </a:fld>
            <a:endParaRPr lang="en-US" altLang="zh-CN"/>
          </a:p>
        </p:txBody>
      </p:sp>
    </p:spTree>
    <p:extLst>
      <p:ext uri="{BB962C8B-B14F-4D97-AF65-F5344CB8AC3E}">
        <p14:creationId xmlns:p14="http://schemas.microsoft.com/office/powerpoint/2010/main" val="3336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93713"/>
            <a:ext cx="2057400" cy="55991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493713"/>
            <a:ext cx="6019800" cy="5599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5CBFBD8D-EB8B-41CB-BFD5-D0AF4B82D8A1}"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F855B4EA-D032-4ECC-8AEB-F672458BB3CE}" type="slidenum">
              <a:rPr lang="en-US" altLang="zh-CN"/>
              <a:pPr/>
              <a:t>‹#›</a:t>
            </a:fld>
            <a:endParaRPr lang="en-US" altLang="zh-CN"/>
          </a:p>
        </p:txBody>
      </p:sp>
    </p:spTree>
    <p:extLst>
      <p:ext uri="{BB962C8B-B14F-4D97-AF65-F5344CB8AC3E}">
        <p14:creationId xmlns:p14="http://schemas.microsoft.com/office/powerpoint/2010/main" val="116652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46974A68-F249-4AEF-AD6E-93D9103BEC8E}"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1B764843-552E-46E8-9BF3-02BC6DA1ED09}" type="slidenum">
              <a:rPr lang="en-US" altLang="zh-CN"/>
              <a:pPr/>
              <a:t>‹#›</a:t>
            </a:fld>
            <a:endParaRPr lang="en-US" altLang="zh-CN"/>
          </a:p>
        </p:txBody>
      </p:sp>
    </p:spTree>
    <p:extLst>
      <p:ext uri="{BB962C8B-B14F-4D97-AF65-F5344CB8AC3E}">
        <p14:creationId xmlns:p14="http://schemas.microsoft.com/office/powerpoint/2010/main" val="3061089674"/>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596" y="2214554"/>
            <a:ext cx="8229600" cy="357190"/>
          </a:xfrm>
          <a:prstGeom prst="rect">
            <a:avLst/>
          </a:prstGeom>
        </p:spPr>
        <p:txBody>
          <a:bodyPr/>
          <a:lstStyle/>
          <a:p>
            <a:r>
              <a:rPr lang="zh-CN" altLang="en-US"/>
              <a:t>单击此处编辑母版标题样式</a:t>
            </a:r>
            <a:endParaRPr lang="zh-CN" altLang="en-US" dirty="0"/>
          </a:p>
        </p:txBody>
      </p:sp>
      <p:sp>
        <p:nvSpPr>
          <p:cNvPr id="3" name="Rectangle 4"/>
          <p:cNvSpPr>
            <a:spLocks noGrp="1" noChangeArrowheads="1"/>
          </p:cNvSpPr>
          <p:nvPr>
            <p:ph type="dt" sz="half" idx="10"/>
          </p:nvPr>
        </p:nvSpPr>
        <p:spPr>
          <a:ln/>
        </p:spPr>
        <p:txBody>
          <a:bodyPr/>
          <a:lstStyle>
            <a:lvl1pPr>
              <a:defRPr/>
            </a:lvl1pPr>
          </a:lstStyle>
          <a:p>
            <a:pPr>
              <a:defRPr/>
            </a:pPr>
            <a:fld id="{5F206775-C2EE-43D0-AA53-8FEA68DD75EB}" type="datetime2">
              <a:rPr lang="zh-CN" altLang="en-US"/>
              <a:pPr>
                <a:defRPr/>
              </a:pPr>
              <a:t>2020年12月14日</a:t>
            </a:fld>
            <a:endParaRPr lang="zh-CN" altLang="zh-CN"/>
          </a:p>
        </p:txBody>
      </p:sp>
      <p:sp>
        <p:nvSpPr>
          <p:cNvPr id="4" name="Rectangle 5"/>
          <p:cNvSpPr>
            <a:spLocks noGrp="1" noChangeArrowheads="1"/>
          </p:cNvSpPr>
          <p:nvPr>
            <p:ph type="ftr" sz="quarter" idx="11"/>
          </p:nvPr>
        </p:nvSpPr>
        <p:spPr>
          <a:ln/>
        </p:spPr>
        <p:txBody>
          <a:bodyPr/>
          <a:lstStyle>
            <a:lvl1pPr>
              <a:defRPr/>
            </a:lvl1pPr>
          </a:lstStyle>
          <a:p>
            <a:fld id="{790DF4B0-7E88-423F-B3F8-0538E77AF4E3}" type="slidenum">
              <a:rPr lang="en-US" altLang="zh-CN"/>
              <a:pPr/>
              <a:t>‹#›</a:t>
            </a:fld>
            <a:endParaRPr lang="en-US" altLang="zh-CN"/>
          </a:p>
        </p:txBody>
      </p:sp>
    </p:spTree>
    <p:extLst>
      <p:ext uri="{BB962C8B-B14F-4D97-AF65-F5344CB8AC3E}">
        <p14:creationId xmlns:p14="http://schemas.microsoft.com/office/powerpoint/2010/main" val="3581696872"/>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472137"/>
          </a:xfrm>
        </p:spPr>
        <p:txBody>
          <a:bodyPr/>
          <a:lstStyle>
            <a:lvl1pPr>
              <a:lnSpc>
                <a:spcPct val="120000"/>
              </a:lnSpc>
              <a:defRPr sz="2800"/>
            </a:lvl1pPr>
            <a:lvl2pPr>
              <a:lnSpc>
                <a:spcPct val="120000"/>
              </a:lnSpc>
              <a:defRPr sz="2400"/>
            </a:lvl2pPr>
            <a:lvl3pPr>
              <a:lnSpc>
                <a:spcPct val="120000"/>
              </a:lnSpc>
              <a:defRPr sz="2000"/>
            </a:lvl3pPr>
            <a:lvl4pPr>
              <a:lnSpc>
                <a:spcPct val="120000"/>
              </a:lnSpc>
              <a:defRPr sz="2000"/>
            </a:lvl4pPr>
            <a:lvl5pPr>
              <a:lnSpc>
                <a:spcPct val="120000"/>
              </a:lnSpc>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标题 5"/>
          <p:cNvSpPr>
            <a:spLocks noGrp="1"/>
          </p:cNvSpPr>
          <p:nvPr>
            <p:ph type="title"/>
          </p:nvPr>
        </p:nvSpPr>
        <p:spPr>
          <a:xfrm>
            <a:off x="13078" y="88660"/>
            <a:ext cx="6215106" cy="357190"/>
          </a:xfrm>
          <a:prstGeom prst="rect">
            <a:avLst/>
          </a:prstGeom>
        </p:spPr>
        <p:txBody>
          <a:bodyPr/>
          <a:lstStyle>
            <a:lvl1pPr algn="l">
              <a:defRPr sz="2400">
                <a:solidFill>
                  <a:schemeClr val="bg1"/>
                </a:solidFill>
              </a:defRPr>
            </a:lvl1pPr>
          </a:lstStyle>
          <a:p>
            <a:r>
              <a:rPr lang="zh-CN" altLang="en-US" dirty="0"/>
              <a:t>单击此处编辑母版标题样式</a:t>
            </a:r>
          </a:p>
        </p:txBody>
      </p:sp>
      <p:sp>
        <p:nvSpPr>
          <p:cNvPr id="4" name="Rectangle 4"/>
          <p:cNvSpPr>
            <a:spLocks noGrp="1" noChangeArrowheads="1"/>
          </p:cNvSpPr>
          <p:nvPr>
            <p:ph type="dt" sz="half" idx="10"/>
          </p:nvPr>
        </p:nvSpPr>
        <p:spPr>
          <a:ln/>
        </p:spPr>
        <p:txBody>
          <a:bodyPr/>
          <a:lstStyle>
            <a:lvl1pPr>
              <a:defRPr/>
            </a:lvl1pPr>
          </a:lstStyle>
          <a:p>
            <a:pPr>
              <a:defRPr/>
            </a:pPr>
            <a:fld id="{D1978606-6569-4B50-8A30-B88710B32B9A}"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5EA0CBFB-73B9-4F45-8B28-D656C9FE4955}" type="slidenum">
              <a:rPr lang="en-US" altLang="zh-CN"/>
              <a:pPr/>
              <a:t>‹#›</a:t>
            </a:fld>
            <a:endParaRPr lang="en-US" altLang="zh-CN"/>
          </a:p>
        </p:txBody>
      </p:sp>
    </p:spTree>
    <p:extLst>
      <p:ext uri="{BB962C8B-B14F-4D97-AF65-F5344CB8AC3E}">
        <p14:creationId xmlns:p14="http://schemas.microsoft.com/office/powerpoint/2010/main" val="6251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5291"/>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0" y="33316"/>
            <a:ext cx="6715140" cy="395288"/>
          </a:xfrm>
          <a:prstGeom prst="rect">
            <a:avLst/>
          </a:prstGeom>
        </p:spPr>
        <p:txBody>
          <a:bodyPr/>
          <a:lstStyle>
            <a:lvl1pPr>
              <a:defRPr>
                <a:solidFill>
                  <a:schemeClr val="bg1"/>
                </a:solidFill>
              </a:defRPr>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5399793"/>
      </p:ext>
    </p:extLst>
  </p:cSld>
  <p:clrMapOvr>
    <a:masterClrMapping/>
  </p:clrMapOvr>
  <p:hf sldNum="0"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0386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27C17670-107E-4923-A4F8-F73A55E856FA}" type="datetime2">
              <a:rPr lang="zh-CN" altLang="en-US"/>
              <a:pPr>
                <a:defRPr/>
              </a:pPr>
              <a:t>2020年12月14日</a:t>
            </a:fld>
            <a:endParaRPr lang="zh-CN" altLang="zh-CN"/>
          </a:p>
        </p:txBody>
      </p:sp>
      <p:sp>
        <p:nvSpPr>
          <p:cNvPr id="6" name="Rectangle 5"/>
          <p:cNvSpPr>
            <a:spLocks noGrp="1" noChangeArrowheads="1"/>
          </p:cNvSpPr>
          <p:nvPr>
            <p:ph type="ftr" sz="quarter" idx="11"/>
          </p:nvPr>
        </p:nvSpPr>
        <p:spPr>
          <a:ln/>
        </p:spPr>
        <p:txBody>
          <a:bodyPr/>
          <a:lstStyle>
            <a:lvl1pPr>
              <a:defRPr/>
            </a:lvl1pPr>
          </a:lstStyle>
          <a:p>
            <a:fld id="{CDD96308-09CB-4E61-AE5A-91BDB0794F84}" type="slidenum">
              <a:rPr lang="en-US" altLang="zh-CN"/>
              <a:pPr/>
              <a:t>‹#›</a:t>
            </a:fld>
            <a:endParaRPr lang="en-US" altLang="zh-CN"/>
          </a:p>
        </p:txBody>
      </p:sp>
    </p:spTree>
    <p:extLst>
      <p:ext uri="{BB962C8B-B14F-4D97-AF65-F5344CB8AC3E}">
        <p14:creationId xmlns:p14="http://schemas.microsoft.com/office/powerpoint/2010/main" val="2449106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5549D8DA-9833-4711-9B26-8177EE070712}" type="datetime2">
              <a:rPr lang="zh-CN" altLang="en-US"/>
              <a:pPr>
                <a:defRPr/>
              </a:pPr>
              <a:t>2020年12月14日</a:t>
            </a:fld>
            <a:endParaRPr lang="zh-CN" altLang="zh-CN"/>
          </a:p>
        </p:txBody>
      </p:sp>
      <p:sp>
        <p:nvSpPr>
          <p:cNvPr id="4" name="Rectangle 5"/>
          <p:cNvSpPr>
            <a:spLocks noGrp="1" noChangeArrowheads="1"/>
          </p:cNvSpPr>
          <p:nvPr>
            <p:ph type="ftr" sz="quarter" idx="11"/>
          </p:nvPr>
        </p:nvSpPr>
        <p:spPr>
          <a:ln/>
        </p:spPr>
        <p:txBody>
          <a:bodyPr/>
          <a:lstStyle>
            <a:lvl1pPr>
              <a:defRPr/>
            </a:lvl1pPr>
          </a:lstStyle>
          <a:p>
            <a:fld id="{9723147C-8087-4891-999E-4657B2572C89}" type="slidenum">
              <a:rPr lang="en-US" altLang="zh-CN"/>
              <a:pPr/>
              <a:t>‹#›</a:t>
            </a:fld>
            <a:endParaRPr lang="en-US" altLang="zh-CN"/>
          </a:p>
        </p:txBody>
      </p:sp>
    </p:spTree>
    <p:extLst>
      <p:ext uri="{BB962C8B-B14F-4D97-AF65-F5344CB8AC3E}">
        <p14:creationId xmlns:p14="http://schemas.microsoft.com/office/powerpoint/2010/main" val="2444066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341438"/>
            <a:ext cx="8229600" cy="4751387"/>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53C00E3F-8C47-430D-8A74-672216757C77}"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01AC2331-B586-400A-AF92-3AB6549E2D09}" type="slidenum">
              <a:rPr lang="en-US" altLang="zh-CN"/>
              <a:pPr/>
              <a:t>‹#›</a:t>
            </a:fld>
            <a:endParaRPr lang="en-US" altLang="zh-CN"/>
          </a:p>
        </p:txBody>
      </p:sp>
    </p:spTree>
    <p:extLst>
      <p:ext uri="{BB962C8B-B14F-4D97-AF65-F5344CB8AC3E}">
        <p14:creationId xmlns:p14="http://schemas.microsoft.com/office/powerpoint/2010/main" val="3382664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341438"/>
            <a:ext cx="4038600" cy="2298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92538"/>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fld id="{779B6704-80A3-44DF-879A-4A7DE59855EA}" type="datetime2">
              <a:rPr lang="zh-CN" altLang="en-US"/>
              <a:pPr>
                <a:defRPr/>
              </a:pPr>
              <a:t>2020年12月14日</a:t>
            </a:fld>
            <a:endParaRPr lang="zh-CN" altLang="zh-CN"/>
          </a:p>
        </p:txBody>
      </p:sp>
      <p:sp>
        <p:nvSpPr>
          <p:cNvPr id="7" name="Rectangle 5"/>
          <p:cNvSpPr>
            <a:spLocks noGrp="1" noChangeArrowheads="1"/>
          </p:cNvSpPr>
          <p:nvPr>
            <p:ph type="ftr" sz="quarter" idx="11"/>
          </p:nvPr>
        </p:nvSpPr>
        <p:spPr>
          <a:ln/>
        </p:spPr>
        <p:txBody>
          <a:bodyPr/>
          <a:lstStyle>
            <a:lvl1pPr>
              <a:defRPr/>
            </a:lvl1pPr>
          </a:lstStyle>
          <a:p>
            <a:fld id="{2075090D-0C4D-4F79-92FB-09C9B703F2A8}" type="slidenum">
              <a:rPr lang="en-US" altLang="zh-CN"/>
              <a:pPr/>
              <a:t>‹#›</a:t>
            </a:fld>
            <a:endParaRPr lang="en-US" altLang="zh-CN"/>
          </a:p>
        </p:txBody>
      </p:sp>
    </p:spTree>
    <p:extLst>
      <p:ext uri="{BB962C8B-B14F-4D97-AF65-F5344CB8AC3E}">
        <p14:creationId xmlns:p14="http://schemas.microsoft.com/office/powerpoint/2010/main" val="113577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430A3A0E-57DD-4AAA-B5FF-AE062CE48C2B}"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AB209B0F-0D3D-4478-A19F-87DECED616AC}" type="slidenum">
              <a:rPr lang="en-US" altLang="zh-CN"/>
              <a:pPr/>
              <a:t>‹#›</a:t>
            </a:fld>
            <a:endParaRPr lang="en-US" altLang="zh-CN"/>
          </a:p>
        </p:txBody>
      </p:sp>
    </p:spTree>
    <p:extLst>
      <p:ext uri="{BB962C8B-B14F-4D97-AF65-F5344CB8AC3E}">
        <p14:creationId xmlns:p14="http://schemas.microsoft.com/office/powerpoint/2010/main" val="2375359585"/>
      </p:ext>
    </p:extLst>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C3FE52C1-AE52-4A18-8206-D962F8816B50}"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C0BD440A-811A-4914-B892-F4E060302F7C}" type="slidenum">
              <a:rPr lang="en-US" altLang="zh-CN"/>
              <a:pPr/>
              <a:t>‹#›</a:t>
            </a:fld>
            <a:endParaRPr lang="en-US" altLang="zh-CN"/>
          </a:p>
        </p:txBody>
      </p:sp>
    </p:spTree>
    <p:extLst>
      <p:ext uri="{BB962C8B-B14F-4D97-AF65-F5344CB8AC3E}">
        <p14:creationId xmlns:p14="http://schemas.microsoft.com/office/powerpoint/2010/main" val="63423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41438"/>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09710E1B-8F91-474E-BB5B-6BD3072B46B0}" type="datetime2">
              <a:rPr lang="zh-CN" altLang="en-US"/>
              <a:pPr>
                <a:defRPr/>
              </a:pPr>
              <a:t>2020年12月14日</a:t>
            </a:fld>
            <a:endParaRPr lang="zh-CN" altLang="zh-CN"/>
          </a:p>
        </p:txBody>
      </p:sp>
      <p:sp>
        <p:nvSpPr>
          <p:cNvPr id="6" name="Rectangle 5"/>
          <p:cNvSpPr>
            <a:spLocks noGrp="1" noChangeArrowheads="1"/>
          </p:cNvSpPr>
          <p:nvPr>
            <p:ph type="ftr" sz="quarter" idx="11"/>
          </p:nvPr>
        </p:nvSpPr>
        <p:spPr>
          <a:ln/>
        </p:spPr>
        <p:txBody>
          <a:bodyPr/>
          <a:lstStyle>
            <a:lvl1pPr>
              <a:defRPr/>
            </a:lvl1pPr>
          </a:lstStyle>
          <a:p>
            <a:fld id="{EE0D7DC8-E8DA-4061-A4DE-D7D99D75415E}" type="slidenum">
              <a:rPr lang="en-US" altLang="zh-CN"/>
              <a:pPr/>
              <a:t>‹#›</a:t>
            </a:fld>
            <a:endParaRPr lang="en-US" altLang="zh-CN"/>
          </a:p>
        </p:txBody>
      </p:sp>
    </p:spTree>
    <p:extLst>
      <p:ext uri="{BB962C8B-B14F-4D97-AF65-F5344CB8AC3E}">
        <p14:creationId xmlns:p14="http://schemas.microsoft.com/office/powerpoint/2010/main" val="1138713377"/>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F7BB7A9B-F881-40D7-8510-38CA95B327C8}" type="datetime2">
              <a:rPr lang="zh-CN" altLang="en-US"/>
              <a:pPr>
                <a:defRPr/>
              </a:pPr>
              <a:t>2020年12月14日</a:t>
            </a:fld>
            <a:endParaRPr lang="zh-CN" altLang="zh-CN"/>
          </a:p>
        </p:txBody>
      </p:sp>
      <p:sp>
        <p:nvSpPr>
          <p:cNvPr id="8" name="Rectangle 5"/>
          <p:cNvSpPr>
            <a:spLocks noGrp="1" noChangeArrowheads="1"/>
          </p:cNvSpPr>
          <p:nvPr>
            <p:ph type="ftr" sz="quarter" idx="11"/>
          </p:nvPr>
        </p:nvSpPr>
        <p:spPr>
          <a:ln/>
        </p:spPr>
        <p:txBody>
          <a:bodyPr/>
          <a:lstStyle>
            <a:lvl1pPr>
              <a:defRPr/>
            </a:lvl1pPr>
          </a:lstStyle>
          <a:p>
            <a:fld id="{D8A6CF86-BEA9-4C9A-B845-7C0B18C8F0E6}" type="slidenum">
              <a:rPr lang="en-US" altLang="zh-CN"/>
              <a:pPr/>
              <a:t>‹#›</a:t>
            </a:fld>
            <a:endParaRPr lang="en-US" altLang="zh-CN"/>
          </a:p>
        </p:txBody>
      </p:sp>
    </p:spTree>
    <p:extLst>
      <p:ext uri="{BB962C8B-B14F-4D97-AF65-F5344CB8AC3E}">
        <p14:creationId xmlns:p14="http://schemas.microsoft.com/office/powerpoint/2010/main" val="2464267988"/>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DD7FDB4-A1A9-4DD0-9B35-F88CDED2BF58}" type="datetime2">
              <a:rPr lang="zh-CN" altLang="en-US"/>
              <a:pPr>
                <a:defRPr/>
              </a:pPr>
              <a:t>2020年12月14日</a:t>
            </a:fld>
            <a:endParaRPr lang="zh-CN" altLang="zh-CN"/>
          </a:p>
        </p:txBody>
      </p:sp>
      <p:sp>
        <p:nvSpPr>
          <p:cNvPr id="3" name="Rectangle 5"/>
          <p:cNvSpPr>
            <a:spLocks noGrp="1" noChangeArrowheads="1"/>
          </p:cNvSpPr>
          <p:nvPr>
            <p:ph type="ftr" sz="quarter" idx="11"/>
          </p:nvPr>
        </p:nvSpPr>
        <p:spPr>
          <a:ln/>
        </p:spPr>
        <p:txBody>
          <a:bodyPr/>
          <a:lstStyle>
            <a:lvl1pPr>
              <a:defRPr/>
            </a:lvl1pPr>
          </a:lstStyle>
          <a:p>
            <a:fld id="{3E00BB37-4A05-4B11-9D91-2034396C7C1B}" type="slidenum">
              <a:rPr lang="en-US" altLang="zh-CN"/>
              <a:pPr/>
              <a:t>‹#›</a:t>
            </a:fld>
            <a:endParaRPr lang="en-US" altLang="zh-CN"/>
          </a:p>
        </p:txBody>
      </p:sp>
    </p:spTree>
    <p:extLst>
      <p:ext uri="{BB962C8B-B14F-4D97-AF65-F5344CB8AC3E}">
        <p14:creationId xmlns:p14="http://schemas.microsoft.com/office/powerpoint/2010/main" val="304312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428736"/>
            <a:ext cx="5111750" cy="46974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AAF2C98-D778-4D51-8E98-33FE3B0631FC}" type="datetime2">
              <a:rPr lang="zh-CN" altLang="en-US"/>
              <a:pPr>
                <a:defRPr/>
              </a:pPr>
              <a:t>2020年12月14日</a:t>
            </a:fld>
            <a:endParaRPr lang="zh-CN" altLang="zh-CN"/>
          </a:p>
        </p:txBody>
      </p:sp>
      <p:sp>
        <p:nvSpPr>
          <p:cNvPr id="6" name="Rectangle 5"/>
          <p:cNvSpPr>
            <a:spLocks noGrp="1" noChangeArrowheads="1"/>
          </p:cNvSpPr>
          <p:nvPr>
            <p:ph type="ftr" sz="quarter" idx="11"/>
          </p:nvPr>
        </p:nvSpPr>
        <p:spPr>
          <a:ln/>
        </p:spPr>
        <p:txBody>
          <a:bodyPr/>
          <a:lstStyle>
            <a:lvl1pPr>
              <a:defRPr/>
            </a:lvl1pPr>
          </a:lstStyle>
          <a:p>
            <a:fld id="{8E96546E-323A-45D5-B366-DE7144B0C8C1}" type="slidenum">
              <a:rPr lang="en-US" altLang="zh-CN"/>
              <a:pPr/>
              <a:t>‹#›</a:t>
            </a:fld>
            <a:endParaRPr lang="en-US" altLang="zh-CN"/>
          </a:p>
        </p:txBody>
      </p:sp>
    </p:spTree>
    <p:extLst>
      <p:ext uri="{BB962C8B-B14F-4D97-AF65-F5344CB8AC3E}">
        <p14:creationId xmlns:p14="http://schemas.microsoft.com/office/powerpoint/2010/main" val="1107520870"/>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362B675-982C-4E05-A78C-EAA091CB4998}" type="datetime2">
              <a:rPr lang="zh-CN" altLang="en-US"/>
              <a:pPr>
                <a:defRPr/>
              </a:pPr>
              <a:t>2020年12月14日</a:t>
            </a:fld>
            <a:endParaRPr lang="zh-CN" altLang="zh-CN"/>
          </a:p>
        </p:txBody>
      </p:sp>
      <p:sp>
        <p:nvSpPr>
          <p:cNvPr id="6" name="Rectangle 5"/>
          <p:cNvSpPr>
            <a:spLocks noGrp="1" noChangeArrowheads="1"/>
          </p:cNvSpPr>
          <p:nvPr>
            <p:ph type="ftr" sz="quarter" idx="11"/>
          </p:nvPr>
        </p:nvSpPr>
        <p:spPr>
          <a:ln/>
        </p:spPr>
        <p:txBody>
          <a:bodyPr/>
          <a:lstStyle>
            <a:lvl1pPr>
              <a:defRPr/>
            </a:lvl1pPr>
          </a:lstStyle>
          <a:p>
            <a:fld id="{571D3754-7DB6-4A60-A093-7CB48304F0E3}" type="slidenum">
              <a:rPr lang="en-US" altLang="zh-CN"/>
              <a:pPr/>
              <a:t>‹#›</a:t>
            </a:fld>
            <a:endParaRPr lang="en-US" altLang="zh-CN"/>
          </a:p>
        </p:txBody>
      </p:sp>
    </p:spTree>
    <p:extLst>
      <p:ext uri="{BB962C8B-B14F-4D97-AF65-F5344CB8AC3E}">
        <p14:creationId xmlns:p14="http://schemas.microsoft.com/office/powerpoint/2010/main" val="365779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FB680D3D-CDB8-4B8B-875C-6C2B3007F884}" type="datetime2">
              <a:rPr lang="zh-CN" altLang="en-US"/>
              <a:pPr>
                <a:defRPr/>
              </a:pPr>
              <a:t>2020年12月14日</a:t>
            </a:fld>
            <a:endParaRPr lang="zh-CN" altLang="zh-CN"/>
          </a:p>
        </p:txBody>
      </p:sp>
      <p:sp>
        <p:nvSpPr>
          <p:cNvPr id="5" name="Rectangle 5"/>
          <p:cNvSpPr>
            <a:spLocks noGrp="1" noChangeArrowheads="1"/>
          </p:cNvSpPr>
          <p:nvPr>
            <p:ph type="ftr" sz="quarter" idx="11"/>
          </p:nvPr>
        </p:nvSpPr>
        <p:spPr>
          <a:ln/>
        </p:spPr>
        <p:txBody>
          <a:bodyPr/>
          <a:lstStyle>
            <a:lvl1pPr>
              <a:defRPr/>
            </a:lvl1pPr>
          </a:lstStyle>
          <a:p>
            <a:fld id="{E347F1C9-376C-4958-973F-89944B075DA8}" type="slidenum">
              <a:rPr lang="en-US" altLang="zh-CN"/>
              <a:pPr/>
              <a:t>‹#›</a:t>
            </a:fld>
            <a:endParaRPr lang="en-US" altLang="zh-CN"/>
          </a:p>
        </p:txBody>
      </p:sp>
    </p:spTree>
    <p:extLst>
      <p:ext uri="{BB962C8B-B14F-4D97-AF65-F5344CB8AC3E}">
        <p14:creationId xmlns:p14="http://schemas.microsoft.com/office/powerpoint/2010/main" val="1604821522"/>
      </p:ext>
    </p:extLst>
  </p:cSld>
  <p:clrMapOvr>
    <a:masterClrMapping/>
  </p:clrMapOvr>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3.bin"/><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2.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341438"/>
            <a:ext cx="82296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600">
                <a:latin typeface="+mj-lt"/>
              </a:defRPr>
            </a:lvl1pPr>
          </a:lstStyle>
          <a:p>
            <a:pPr>
              <a:defRPr/>
            </a:pPr>
            <a:fld id="{13F82D44-8949-4D66-8EBD-CA551B9C0051}" type="datetime2">
              <a:rPr lang="zh-CN" altLang="en-US"/>
              <a:pPr>
                <a:defRPr/>
              </a:pPr>
              <a:t>2020年12月14日</a:t>
            </a:fld>
            <a:endParaRPr lang="zh-CN" altLang="zh-CN"/>
          </a:p>
        </p:txBody>
      </p:sp>
      <p:sp>
        <p:nvSpPr>
          <p:cNvPr id="4101" name="Rectangle 5"/>
          <p:cNvSpPr>
            <a:spLocks noGrp="1" noChangeArrowheads="1"/>
          </p:cNvSpPr>
          <p:nvPr>
            <p:ph type="ftr" sz="quarter" idx="3"/>
          </p:nvPr>
        </p:nvSpPr>
        <p:spPr bwMode="auto">
          <a:xfrm>
            <a:off x="5795963" y="623728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anose="02020404030301010803" pitchFamily="18" charset="0"/>
              </a:defRPr>
            </a:lvl1pPr>
          </a:lstStyle>
          <a:p>
            <a:fld id="{A5E1CD83-D750-4400-B446-45A0BC46DB10}" type="slidenum">
              <a:rPr lang="en-US" altLang="zh-CN"/>
              <a:pPr/>
              <a:t>‹#›</a:t>
            </a:fld>
            <a:endParaRPr lang="en-US" altLang="zh-CN"/>
          </a:p>
        </p:txBody>
      </p:sp>
      <p:sp>
        <p:nvSpPr>
          <p:cNvPr id="1029" name="Rectangle 16"/>
          <p:cNvSpPr>
            <a:spLocks noChangeArrowheads="1"/>
          </p:cNvSpPr>
          <p:nvPr userDrawn="1"/>
        </p:nvSpPr>
        <p:spPr bwMode="gray">
          <a:xfrm>
            <a:off x="0" y="0"/>
            <a:ext cx="9144000" cy="500063"/>
          </a:xfrm>
          <a:prstGeom prst="rect">
            <a:avLst/>
          </a:prstGeom>
          <a:gradFill rotWithShape="1">
            <a:gsLst>
              <a:gs pos="0">
                <a:schemeClr val="tx1"/>
              </a:gs>
              <a:gs pos="100000">
                <a:schemeClr val="tx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0" name="Group 17"/>
          <p:cNvGrpSpPr>
            <a:grpSpLocks/>
          </p:cNvGrpSpPr>
          <p:nvPr/>
        </p:nvGrpSpPr>
        <p:grpSpPr bwMode="auto">
          <a:xfrm>
            <a:off x="6729413" y="-11113"/>
            <a:ext cx="2414587" cy="511176"/>
            <a:chOff x="0" y="390"/>
            <a:chExt cx="5760" cy="2202"/>
          </a:xfrm>
        </p:grpSpPr>
        <p:graphicFrame>
          <p:nvGraphicFramePr>
            <p:cNvPr id="1032" name="Object 18"/>
            <p:cNvGraphicFramePr>
              <a:graphicFrameLocks noChangeAspect="1"/>
            </p:cNvGraphicFramePr>
            <p:nvPr/>
          </p:nvGraphicFramePr>
          <p:xfrm>
            <a:off x="0" y="390"/>
            <a:ext cx="1962" cy="2202"/>
          </p:xfrm>
          <a:graphic>
            <a:graphicData uri="http://schemas.openxmlformats.org/presentationml/2006/ole">
              <mc:AlternateContent xmlns:mc="http://schemas.openxmlformats.org/markup-compatibility/2006">
                <mc:Choice xmlns:v="urn:schemas-microsoft-com:vml" Requires="v">
                  <p:oleObj spid="_x0000_s1089" name="Image" r:id="rId22" imgW="4241270" imgH="5396825" progId="">
                    <p:embed/>
                  </p:oleObj>
                </mc:Choice>
                <mc:Fallback>
                  <p:oleObj name="Image" r:id="rId22" imgW="4241270" imgH="5396825" progId="">
                    <p:embed/>
                    <p:pic>
                      <p:nvPicPr>
                        <p:cNvPr id="0"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390"/>
                          <a:ext cx="1962"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aphicFrame>
          <p:nvGraphicFramePr>
            <p:cNvPr id="1033" name="Object 19"/>
            <p:cNvGraphicFramePr>
              <a:graphicFrameLocks noChangeAspect="1"/>
            </p:cNvGraphicFramePr>
            <p:nvPr/>
          </p:nvGraphicFramePr>
          <p:xfrm>
            <a:off x="3888" y="390"/>
            <a:ext cx="1872" cy="2202"/>
          </p:xfrm>
          <a:graphic>
            <a:graphicData uri="http://schemas.openxmlformats.org/presentationml/2006/ole">
              <mc:AlternateContent xmlns:mc="http://schemas.openxmlformats.org/markup-compatibility/2006">
                <mc:Choice xmlns:v="urn:schemas-microsoft-com:vml" Requires="v">
                  <p:oleObj spid="_x0000_s1090" name="Image" r:id="rId24" imgW="3263492" imgH="4863492" progId="">
                    <p:embed/>
                  </p:oleObj>
                </mc:Choice>
                <mc:Fallback>
                  <p:oleObj name="Image" r:id="rId24" imgW="3263492" imgH="4863492" progId="">
                    <p:embed/>
                    <p:pic>
                      <p:nvPicPr>
                        <p:cNvPr id="0" name="Object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88" y="390"/>
                          <a:ext cx="1872"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aphicFrame>
          <p:nvGraphicFramePr>
            <p:cNvPr id="1034" name="Object 20"/>
            <p:cNvGraphicFramePr>
              <a:graphicFrameLocks noChangeAspect="1"/>
            </p:cNvGraphicFramePr>
            <p:nvPr/>
          </p:nvGraphicFramePr>
          <p:xfrm>
            <a:off x="1958" y="390"/>
            <a:ext cx="1930" cy="2202"/>
          </p:xfrm>
          <a:graphic>
            <a:graphicData uri="http://schemas.openxmlformats.org/presentationml/2006/ole">
              <mc:AlternateContent xmlns:mc="http://schemas.openxmlformats.org/markup-compatibility/2006">
                <mc:Choice xmlns:v="urn:schemas-microsoft-com:vml" Requires="v">
                  <p:oleObj spid="_x0000_s1091" name="Image" r:id="rId26" imgW="3492063" imgH="4926984" progId="">
                    <p:embed/>
                  </p:oleObj>
                </mc:Choice>
                <mc:Fallback>
                  <p:oleObj name="Image" r:id="rId26" imgW="3492063" imgH="4926984" progId="">
                    <p:embed/>
                    <p:pic>
                      <p:nvPicPr>
                        <p:cNvPr id="0" name="Object 2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58" y="390"/>
                          <a:ext cx="1930" cy="2202"/>
                        </a:xfrm>
                        <a:prstGeom prst="rect">
                          <a:avLst/>
                        </a:prstGeom>
                        <a:noFill/>
                        <a:ln>
                          <a:noFill/>
                        </a:ln>
                        <a:effectLst/>
                        <a:extLst>
                          <a:ext uri="{909E8E84-426E-40DD-AFC4-6F175D3DCCD1}">
                            <a14:hiddenFill xmlns:a14="http://schemas.microsoft.com/office/drawing/2010/main">
                              <a:solidFill>
                                <a:srgbClr val="458F8F"/>
                              </a:solidFill>
                            </a14:hiddenFill>
                          </a:ext>
                          <a:ext uri="{91240B29-F687-4F45-9708-019B960494DF}">
                            <a14:hiddenLine xmlns:a14="http://schemas.microsoft.com/office/drawing/2010/main" w="9525">
                              <a:solidFill>
                                <a:srgbClr val="2B166E"/>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grpSp>
      <p:sp>
        <p:nvSpPr>
          <p:cNvPr id="1031" name="标题占位符 15"/>
          <p:cNvSpPr>
            <a:spLocks noGrp="1"/>
          </p:cNvSpPr>
          <p:nvPr>
            <p:ph type="title"/>
          </p:nvPr>
        </p:nvSpPr>
        <p:spPr bwMode="auto">
          <a:xfrm>
            <a:off x="285750" y="11113"/>
            <a:ext cx="635793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879"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80" r:id="rId14"/>
    <p:sldLayoutId id="2147483881" r:id="rId15"/>
    <p:sldLayoutId id="2147483875" r:id="rId16"/>
    <p:sldLayoutId id="2147483876" r:id="rId17"/>
    <p:sldLayoutId id="2147483877" r:id="rId18"/>
    <p:sldLayoutId id="2147483878" r:id="rId19"/>
  </p:sldLayoutIdLst>
  <p:hf sldNum="0" hdr="0"/>
  <p:txStyles>
    <p:titleStyle>
      <a:lvl1pPr algn="r" rtl="0" eaLnBrk="0" fontAlgn="base" hangingPunct="0">
        <a:spcBef>
          <a:spcPct val="0"/>
        </a:spcBef>
        <a:spcAft>
          <a:spcPct val="0"/>
        </a:spcAft>
        <a:defRPr sz="2400" b="1">
          <a:solidFill>
            <a:schemeClr val="bg1"/>
          </a:solidFill>
          <a:latin typeface="微软雅黑" pitchFamily="34" charset="-122"/>
          <a:ea typeface="微软雅黑" pitchFamily="34" charset="-122"/>
          <a:cs typeface="+mj-cs"/>
        </a:defRPr>
      </a:lvl1pPr>
      <a:lvl2pPr algn="r" rtl="0" eaLnBrk="0" fontAlgn="base" hangingPunct="0">
        <a:spcBef>
          <a:spcPct val="0"/>
        </a:spcBef>
        <a:spcAft>
          <a:spcPct val="0"/>
        </a:spcAft>
        <a:defRPr sz="2400" b="1">
          <a:solidFill>
            <a:schemeClr val="bg1"/>
          </a:solidFill>
          <a:latin typeface="微软雅黑" pitchFamily="34" charset="-122"/>
          <a:ea typeface="微软雅黑" pitchFamily="34" charset="-122"/>
        </a:defRPr>
      </a:lvl2pPr>
      <a:lvl3pPr algn="r" rtl="0" eaLnBrk="0" fontAlgn="base" hangingPunct="0">
        <a:spcBef>
          <a:spcPct val="0"/>
        </a:spcBef>
        <a:spcAft>
          <a:spcPct val="0"/>
        </a:spcAft>
        <a:defRPr sz="2400" b="1">
          <a:solidFill>
            <a:schemeClr val="bg1"/>
          </a:solidFill>
          <a:latin typeface="微软雅黑" pitchFamily="34" charset="-122"/>
          <a:ea typeface="微软雅黑" pitchFamily="34" charset="-122"/>
        </a:defRPr>
      </a:lvl3pPr>
      <a:lvl4pPr algn="r" rtl="0" eaLnBrk="0" fontAlgn="base" hangingPunct="0">
        <a:spcBef>
          <a:spcPct val="0"/>
        </a:spcBef>
        <a:spcAft>
          <a:spcPct val="0"/>
        </a:spcAft>
        <a:defRPr sz="2400" b="1">
          <a:solidFill>
            <a:schemeClr val="bg1"/>
          </a:solidFill>
          <a:latin typeface="微软雅黑" pitchFamily="34" charset="-122"/>
          <a:ea typeface="微软雅黑" pitchFamily="34" charset="-122"/>
        </a:defRPr>
      </a:lvl4pPr>
      <a:lvl5pPr algn="r" rtl="0" eaLnBrk="0" fontAlgn="base" hangingPunct="0">
        <a:spcBef>
          <a:spcPct val="0"/>
        </a:spcBef>
        <a:spcAft>
          <a:spcPct val="0"/>
        </a:spcAft>
        <a:defRPr sz="2400" b="1">
          <a:solidFill>
            <a:schemeClr val="bg1"/>
          </a:solidFill>
          <a:latin typeface="微软雅黑" pitchFamily="34" charset="-122"/>
          <a:ea typeface="微软雅黑" pitchFamily="34" charset="-122"/>
        </a:defRPr>
      </a:lvl5pPr>
      <a:lvl6pPr marL="457200" algn="l" rtl="0" eaLnBrk="1" fontAlgn="base" hangingPunct="1">
        <a:spcBef>
          <a:spcPct val="0"/>
        </a:spcBef>
        <a:spcAft>
          <a:spcPct val="0"/>
        </a:spcAft>
        <a:defRPr sz="36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36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36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3600">
          <a:solidFill>
            <a:schemeClr val="tx2"/>
          </a:solidFill>
          <a:latin typeface="Garamond" pitchFamily="18"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3200">
          <a:solidFill>
            <a:srgbClr val="003319"/>
          </a:solidFill>
          <a:latin typeface="微软雅黑" pitchFamily="34" charset="-122"/>
          <a:ea typeface="微软雅黑" pitchFamily="34" charset="-122"/>
          <a:cs typeface="+mn-cs"/>
        </a:defRPr>
      </a:lvl1pPr>
      <a:lvl2pPr marL="669925" indent="-325438" algn="l" rtl="0" eaLnBrk="0" fontAlgn="base" hangingPunct="0">
        <a:lnSpc>
          <a:spcPct val="120000"/>
        </a:lnSpc>
        <a:spcBef>
          <a:spcPct val="20000"/>
        </a:spcBef>
        <a:spcAft>
          <a:spcPct val="0"/>
        </a:spcAft>
        <a:buClr>
          <a:srgbClr val="000099"/>
        </a:buClr>
        <a:buFont typeface="Wingdings" panose="05000000000000000000" pitchFamily="2" charset="2"/>
        <a:buChar char="u"/>
        <a:defRPr sz="2800">
          <a:solidFill>
            <a:srgbClr val="333399"/>
          </a:solidFill>
          <a:latin typeface="微软雅黑" pitchFamily="34" charset="-122"/>
          <a:ea typeface="微软雅黑" pitchFamily="34" charset="-122"/>
        </a:defRPr>
      </a:lvl2pPr>
      <a:lvl3pPr marL="1022350" indent="-350838"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chemeClr val="tx1"/>
          </a:solidFill>
          <a:latin typeface="微软雅黑" pitchFamily="34" charset="-122"/>
          <a:ea typeface="微软雅黑" pitchFamily="34" charset="-122"/>
        </a:defRPr>
      </a:lvl3pPr>
      <a:lvl4pPr marL="1339850" indent="-315913" algn="l" rtl="0" eaLnBrk="0" fontAlgn="base" hangingPunct="0">
        <a:lnSpc>
          <a:spcPct val="120000"/>
        </a:lnSpc>
        <a:spcBef>
          <a:spcPct val="20000"/>
        </a:spcBef>
        <a:spcAft>
          <a:spcPct val="0"/>
        </a:spcAft>
        <a:buClr>
          <a:srgbClr val="000099"/>
        </a:buClr>
        <a:buFont typeface="Wingdings" panose="05000000000000000000" pitchFamily="2" charset="2"/>
        <a:buChar char="u"/>
        <a:defRPr sz="2200">
          <a:solidFill>
            <a:srgbClr val="997300"/>
          </a:solidFill>
          <a:latin typeface="微软雅黑" pitchFamily="34" charset="-122"/>
          <a:ea typeface="微软雅黑" pitchFamily="34" charset="-122"/>
        </a:defRPr>
      </a:lvl4pPr>
      <a:lvl5pPr marL="1681163"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C00000"/>
          </a:solidFill>
          <a:latin typeface="微软雅黑" pitchFamily="34" charset="-122"/>
          <a:ea typeface="微软雅黑" pitchFamily="34" charset="-122"/>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57200" y="4357688"/>
            <a:ext cx="8229600" cy="1519584"/>
          </a:xfrm>
        </p:spPr>
        <p:txBody>
          <a:bodyPr rtlCol="0">
            <a:normAutofit fontScale="90000"/>
          </a:bodyPr>
          <a:lstStyle/>
          <a:p>
            <a:pPr eaLnBrk="1" hangingPunct="1">
              <a:defRPr/>
            </a:pPr>
            <a:r>
              <a:rPr lang="zh-CN" altLang="en-US" sz="4400" dirty="0">
                <a:effectLst>
                  <a:outerShdw blurRad="38100" dist="38100" dir="2700000" algn="tl">
                    <a:srgbClr val="000000">
                      <a:alpha val="43137"/>
                    </a:srgbClr>
                  </a:outerShdw>
                </a:effectLst>
              </a:rPr>
              <a:t>计算机通信与网络实验</a:t>
            </a:r>
            <a:br>
              <a:rPr lang="en-US" altLang="zh-CN" dirty="0">
                <a:effectLst>
                  <a:outerShdw blurRad="38100" dist="38100" dir="2700000" algn="tl">
                    <a:srgbClr val="000000">
                      <a:alpha val="43137"/>
                    </a:srgbClr>
                  </a:outerShdw>
                </a:effectLst>
              </a:rPr>
            </a:br>
            <a:r>
              <a:rPr lang="en-US" altLang="zh-CN"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rPr>
              <a:t>局域网技术与组网工程实验</a:t>
            </a:r>
            <a:br>
              <a:rPr lang="zh-CN" altLang="en-US" dirty="0">
                <a:effectLst>
                  <a:outerShdw blurRad="38100" dist="38100" dir="2700000" algn="tl">
                    <a:srgbClr val="000000">
                      <a:alpha val="43137"/>
                    </a:srgbClr>
                  </a:outerShdw>
                </a:effectLst>
              </a:rPr>
            </a:br>
            <a:endParaRPr lang="zh-CN" altLang="en-US" dirty="0">
              <a:effectLst>
                <a:outerShdw blurRad="38100" dist="38100" dir="2700000" algn="tl">
                  <a:srgbClr val="000000">
                    <a:alpha val="43137"/>
                  </a:srgbClr>
                </a:outerShdw>
              </a:effectLst>
            </a:endParaRPr>
          </a:p>
        </p:txBody>
      </p:sp>
      <p:sp>
        <p:nvSpPr>
          <p:cNvPr id="2" name="TextBox 1"/>
          <p:cNvSpPr txBox="1"/>
          <p:nvPr/>
        </p:nvSpPr>
        <p:spPr>
          <a:xfrm>
            <a:off x="6939982" y="5657671"/>
            <a:ext cx="2044149" cy="646331"/>
          </a:xfrm>
          <a:prstGeom prst="rect">
            <a:avLst/>
          </a:prstGeom>
          <a:noFill/>
        </p:spPr>
        <p:txBody>
          <a:bodyPr wrap="none" rtlCol="0">
            <a:spAutoFit/>
          </a:bodyPr>
          <a:lstStyle/>
          <a:p>
            <a:pPr algn="r"/>
            <a:r>
              <a:rPr lang="zh-CN" altLang="en-US" b="1" dirty="0"/>
              <a:t>华中科技大学</a:t>
            </a:r>
            <a:endParaRPr lang="en-US" altLang="zh-CN" b="1" dirty="0"/>
          </a:p>
          <a:p>
            <a:pPr algn="r"/>
            <a:r>
              <a:rPr lang="zh-CN" altLang="en-US" b="1" dirty="0"/>
              <a:t>网络空间安全学院</a:t>
            </a:r>
            <a:endParaRPr lang="en-US" altLang="zh-C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物理环境介绍</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10</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实验室布线</a:t>
              </a:r>
              <a:endParaRPr lang="zh-CN" sz="2400" dirty="0">
                <a:latin typeface="微软雅黑" pitchFamily="34" charset="-122"/>
                <a:ea typeface="微软雅黑" pitchFamily="34" charset="-122"/>
              </a:endParaRPr>
            </a:p>
          </p:txBody>
        </p:sp>
      </p:grpSp>
      <p:pic>
        <p:nvPicPr>
          <p:cNvPr id="15" name="图片 14">
            <a:extLst>
              <a:ext uri="{FF2B5EF4-FFF2-40B4-BE49-F238E27FC236}">
                <a16:creationId xmlns:a16="http://schemas.microsoft.com/office/drawing/2014/main" id="{AECD5DE2-A8F3-43FD-B25A-2D5F92FAA87F}"/>
              </a:ext>
            </a:extLst>
          </p:cNvPr>
          <p:cNvPicPr>
            <a:picLocks noChangeAspect="1"/>
          </p:cNvPicPr>
          <p:nvPr/>
        </p:nvPicPr>
        <p:blipFill>
          <a:blip r:embed="rId3"/>
          <a:stretch>
            <a:fillRect/>
          </a:stretch>
        </p:blipFill>
        <p:spPr>
          <a:xfrm>
            <a:off x="473515" y="1556792"/>
            <a:ext cx="4818565" cy="4728498"/>
          </a:xfrm>
          <a:prstGeom prst="rect">
            <a:avLst/>
          </a:prstGeom>
        </p:spPr>
      </p:pic>
      <p:sp>
        <p:nvSpPr>
          <p:cNvPr id="16" name="文本框 15">
            <a:extLst>
              <a:ext uri="{FF2B5EF4-FFF2-40B4-BE49-F238E27FC236}">
                <a16:creationId xmlns:a16="http://schemas.microsoft.com/office/drawing/2014/main" id="{5746B77E-875B-43C0-984D-189A29365F26}"/>
              </a:ext>
            </a:extLst>
          </p:cNvPr>
          <p:cNvSpPr txBox="1"/>
          <p:nvPr/>
        </p:nvSpPr>
        <p:spPr>
          <a:xfrm>
            <a:off x="5281700" y="1848924"/>
            <a:ext cx="3533398" cy="41949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rPr>
              <a:t>每台</a:t>
            </a:r>
            <a:r>
              <a:rPr lang="en-US" altLang="zh-CN" sz="2000" dirty="0">
                <a:latin typeface="微软雅黑 Light" panose="020B0502040204020203" pitchFamily="34" charset="-122"/>
                <a:ea typeface="微软雅黑 Light" panose="020B0502040204020203" pitchFamily="34" charset="-122"/>
              </a:rPr>
              <a:t>PC</a:t>
            </a:r>
            <a:r>
              <a:rPr lang="zh-CN" altLang="en-US" sz="2000" dirty="0">
                <a:latin typeface="微软雅黑 Light" panose="020B0502040204020203" pitchFamily="34" charset="-122"/>
                <a:ea typeface="微软雅黑 Light" panose="020B0502040204020203" pitchFamily="34" charset="-122"/>
              </a:rPr>
              <a:t>电脑有两块网卡，第</a:t>
            </a: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块网卡的网线连到了该组的机柜配线架，配线架的</a:t>
            </a:r>
            <a:r>
              <a:rPr lang="en-US" altLang="zh-CN" sz="2000" b="1" dirty="0">
                <a:latin typeface="微软雅黑 Light" panose="020B0502040204020203" pitchFamily="34" charset="-122"/>
                <a:ea typeface="微软雅黑 Light" panose="020B0502040204020203" pitchFamily="34" charset="-122"/>
              </a:rPr>
              <a:t>1-4</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分别连的</a:t>
            </a:r>
            <a:r>
              <a:rPr lang="en-US" altLang="zh-CN" sz="2000" b="1" dirty="0">
                <a:latin typeface="微软雅黑 Light" panose="020B0502040204020203" pitchFamily="34" charset="-122"/>
                <a:ea typeface="微软雅黑 Light" panose="020B0502040204020203" pitchFamily="34" charset="-122"/>
              </a:rPr>
              <a:t>PC1-PC4</a:t>
            </a:r>
            <a:r>
              <a:rPr lang="zh-CN" altLang="en-US" sz="2000" dirty="0">
                <a:latin typeface="微软雅黑 Light" panose="020B0502040204020203" pitchFamily="34" charset="-122"/>
                <a:ea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rPr>
              <a:t>组</a:t>
            </a:r>
            <a:r>
              <a:rPr lang="en-US" altLang="zh-CN" sz="2000" dirty="0">
                <a:latin typeface="微软雅黑 Light" panose="020B0502040204020203" pitchFamily="34" charset="-122"/>
                <a:ea typeface="微软雅黑 Light" panose="020B0502040204020203" pitchFamily="34" charset="-122"/>
              </a:rPr>
              <a:t>2-</a:t>
            </a:r>
            <a:r>
              <a:rPr lang="zh-CN" altLang="en-US" sz="2000" dirty="0">
                <a:latin typeface="微软雅黑 Light" panose="020B0502040204020203" pitchFamily="34" charset="-122"/>
                <a:ea typeface="微软雅黑 Light" panose="020B0502040204020203" pitchFamily="34" charset="-122"/>
              </a:rPr>
              <a:t>组</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的配线架的第</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接口各连了</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根线到第</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组的配线架，即组</a:t>
            </a:r>
            <a:r>
              <a:rPr lang="en-US" altLang="zh-CN" sz="2000" dirty="0">
                <a:latin typeface="微软雅黑 Light" panose="020B0502040204020203" pitchFamily="34" charset="-122"/>
                <a:ea typeface="微软雅黑 Light" panose="020B0502040204020203" pitchFamily="34" charset="-122"/>
              </a:rPr>
              <a:t>1</a:t>
            </a:r>
            <a:r>
              <a:rPr lang="zh-CN" altLang="en-US" sz="2000" dirty="0">
                <a:latin typeface="微软雅黑 Light" panose="020B0502040204020203" pitchFamily="34" charset="-122"/>
                <a:ea typeface="微软雅黑 Light" panose="020B0502040204020203" pitchFamily="34" charset="-122"/>
              </a:rPr>
              <a:t>配线架的</a:t>
            </a:r>
            <a:r>
              <a:rPr lang="en-US" altLang="zh-CN" sz="2000" b="1" dirty="0">
                <a:latin typeface="微软雅黑 Light" panose="020B0502040204020203" pitchFamily="34" charset="-122"/>
                <a:ea typeface="微软雅黑 Light" panose="020B0502040204020203" pitchFamily="34" charset="-122"/>
              </a:rPr>
              <a:t>5-8</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分别连的</a:t>
            </a:r>
            <a:r>
              <a:rPr lang="zh-CN" altLang="en-US" sz="2000" b="1" dirty="0">
                <a:latin typeface="微软雅黑 Light" panose="020B0502040204020203" pitchFamily="34" charset="-122"/>
                <a:ea typeface="微软雅黑 Light" panose="020B0502040204020203" pitchFamily="34" charset="-122"/>
              </a:rPr>
              <a:t>组</a:t>
            </a:r>
            <a:r>
              <a:rPr lang="en-US" altLang="zh-CN" sz="2000" b="1" dirty="0">
                <a:latin typeface="微软雅黑 Light" panose="020B0502040204020203" pitchFamily="34" charset="-122"/>
                <a:ea typeface="微软雅黑 Light" panose="020B0502040204020203" pitchFamily="34" charset="-122"/>
              </a:rPr>
              <a:t>2-</a:t>
            </a:r>
            <a:r>
              <a:rPr lang="zh-CN" altLang="en-US" sz="2000" b="1" dirty="0">
                <a:latin typeface="微软雅黑 Light" panose="020B0502040204020203" pitchFamily="34" charset="-122"/>
                <a:ea typeface="微软雅黑 Light" panose="020B0502040204020203" pitchFamily="34" charset="-122"/>
              </a:rPr>
              <a:t>组</a:t>
            </a:r>
            <a:r>
              <a:rPr lang="en-US" altLang="zh-CN" sz="2000" b="1" dirty="0">
                <a:latin typeface="微软雅黑 Light" panose="020B0502040204020203" pitchFamily="34" charset="-122"/>
                <a:ea typeface="微软雅黑 Light" panose="020B0502040204020203" pitchFamily="34" charset="-122"/>
              </a:rPr>
              <a:t>5</a:t>
            </a:r>
            <a:r>
              <a:rPr lang="zh-CN" altLang="en-US" sz="2000" b="1" dirty="0">
                <a:latin typeface="微软雅黑 Light" panose="020B0502040204020203" pitchFamily="34" charset="-122"/>
                <a:ea typeface="微软雅黑 Light" panose="020B0502040204020203" pitchFamily="34" charset="-122"/>
              </a:rPr>
              <a:t>的第</a:t>
            </a:r>
            <a:r>
              <a:rPr lang="en-US" altLang="zh-CN" sz="2000" b="1" dirty="0">
                <a:latin typeface="微软雅黑 Light" panose="020B0502040204020203" pitchFamily="34" charset="-122"/>
                <a:ea typeface="微软雅黑 Light" panose="020B0502040204020203" pitchFamily="34" charset="-122"/>
              </a:rPr>
              <a:t>5</a:t>
            </a:r>
            <a:r>
              <a:rPr lang="zh-CN" altLang="en-US" sz="2000" b="1" dirty="0">
                <a:latin typeface="微软雅黑 Light" panose="020B0502040204020203" pitchFamily="34" charset="-122"/>
                <a:ea typeface="微软雅黑 Light" panose="020B0502040204020203" pitchFamily="34" charset="-122"/>
              </a:rPr>
              <a:t>接口</a:t>
            </a:r>
            <a:r>
              <a:rPr lang="zh-CN" altLang="en-US" sz="2000" dirty="0">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14918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a:extLst>
              <a:ext uri="{FF2B5EF4-FFF2-40B4-BE49-F238E27FC236}">
                <a16:creationId xmlns:a16="http://schemas.microsoft.com/office/drawing/2014/main" id="{9B8D8073-8979-4F46-851F-70617CA33757}"/>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A2E1C91A-28AD-406C-9F37-9ADAD6E796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0322F142-2801-4B09-BE59-3BE82897DC19}"/>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sp>
        <p:nvSpPr>
          <p:cNvPr id="2" name="内容占位符 1">
            <a:extLst>
              <a:ext uri="{FF2B5EF4-FFF2-40B4-BE49-F238E27FC236}">
                <a16:creationId xmlns:a16="http://schemas.microsoft.com/office/drawing/2014/main" id="{2DB771F4-E083-45A0-96B1-27D5E4928AE2}"/>
              </a:ext>
            </a:extLst>
          </p:cNvPr>
          <p:cNvSpPr>
            <a:spLocks noGrp="1"/>
          </p:cNvSpPr>
          <p:nvPr>
            <p:ph idx="1"/>
          </p:nvPr>
        </p:nvSpPr>
        <p:spPr>
          <a:xfrm>
            <a:off x="430201" y="1019507"/>
            <a:ext cx="8229600" cy="5832648"/>
          </a:xfrm>
        </p:spPr>
        <p:txBody>
          <a:bodyPr/>
          <a:lstStyle/>
          <a:p>
            <a:pPr marL="0" indent="0">
              <a:buNone/>
            </a:pPr>
            <a:endParaRPr lang="en-US" altLang="zh-CN" dirty="0"/>
          </a:p>
          <a:p>
            <a:pPr marL="0" indent="0">
              <a:buNone/>
            </a:pPr>
            <a:r>
              <a:rPr lang="zh-CN" altLang="en-US" dirty="0">
                <a:solidFill>
                  <a:srgbClr val="0000FF"/>
                </a:solidFill>
              </a:rPr>
              <a:t>注意</a:t>
            </a:r>
            <a:r>
              <a:rPr lang="zh-CN" altLang="en-US" dirty="0"/>
              <a:t>：</a:t>
            </a:r>
            <a:endParaRPr lang="en-US" altLang="zh-CN" dirty="0"/>
          </a:p>
          <a:p>
            <a:pPr marL="0" indent="0">
              <a:buNone/>
            </a:pPr>
            <a:r>
              <a:rPr lang="en-US" altLang="zh-CN" dirty="0"/>
              <a:t>1</a:t>
            </a:r>
            <a:r>
              <a:rPr lang="zh-CN" altLang="en-US" dirty="0"/>
              <a:t>）其它设备只要将机柜电源接上就自动加电</a:t>
            </a:r>
            <a:endParaRPr lang="en-US" altLang="zh-CN" dirty="0"/>
          </a:p>
          <a:p>
            <a:pPr marL="0" indent="0">
              <a:buNone/>
            </a:pPr>
            <a:r>
              <a:rPr lang="en-US" altLang="zh-CN" dirty="0"/>
              <a:t>2</a:t>
            </a:r>
            <a:r>
              <a:rPr lang="zh-CN" altLang="en-US" dirty="0"/>
              <a:t>）</a:t>
            </a:r>
            <a:r>
              <a:rPr lang="en-US" altLang="zh-CN" dirty="0"/>
              <a:t>AP</a:t>
            </a:r>
            <a:r>
              <a:rPr lang="zh-CN" altLang="en-US" dirty="0"/>
              <a:t>的适配器在机柜下部</a:t>
            </a:r>
            <a:endParaRPr lang="en-US" altLang="zh-CN" dirty="0"/>
          </a:p>
          <a:p>
            <a:r>
              <a:rPr lang="en-US" altLang="zh-CN" dirty="0"/>
              <a:t>POE</a:t>
            </a:r>
            <a:r>
              <a:rPr lang="zh-CN" altLang="en-US" dirty="0"/>
              <a:t>（</a:t>
            </a:r>
            <a:r>
              <a:rPr lang="en-US" altLang="zh-CN" dirty="0"/>
              <a:t>Power Over Ethernet)</a:t>
            </a:r>
            <a:r>
              <a:rPr lang="zh-CN" altLang="en-US" dirty="0"/>
              <a:t>连线：</a:t>
            </a:r>
            <a:endParaRPr lang="en-US" altLang="zh-CN" dirty="0"/>
          </a:p>
          <a:p>
            <a:pPr marL="0" indent="0">
              <a:buNone/>
            </a:pPr>
            <a:r>
              <a:rPr lang="zh-CN" altLang="en-US" dirty="0"/>
              <a:t>     </a:t>
            </a:r>
            <a:r>
              <a:rPr lang="zh-CN" altLang="en-US" sz="2400" dirty="0"/>
              <a:t>适配器的</a:t>
            </a:r>
            <a:r>
              <a:rPr lang="en-US" altLang="zh-CN" sz="2400" dirty="0"/>
              <a:t>POE</a:t>
            </a:r>
            <a:r>
              <a:rPr lang="zh-CN" altLang="en-US" sz="2400" dirty="0"/>
              <a:t>口  </a:t>
            </a:r>
            <a:r>
              <a:rPr lang="en-US" altLang="zh-CN" sz="2400" dirty="0"/>
              <a:t>--</a:t>
            </a:r>
            <a:r>
              <a:rPr lang="zh-CN" altLang="en-US" sz="2400" dirty="0"/>
              <a:t>网线</a:t>
            </a:r>
            <a:r>
              <a:rPr lang="en-US" altLang="zh-CN" sz="2400" dirty="0"/>
              <a:t>---AP</a:t>
            </a:r>
            <a:r>
              <a:rPr lang="zh-CN" altLang="en-US" sz="2400" dirty="0"/>
              <a:t>的</a:t>
            </a:r>
            <a:r>
              <a:rPr lang="en-US" altLang="zh-CN" sz="2400" dirty="0"/>
              <a:t>POE</a:t>
            </a:r>
            <a:r>
              <a:rPr lang="zh-CN" altLang="en-US" sz="2400" dirty="0"/>
              <a:t>接口</a:t>
            </a:r>
            <a:r>
              <a:rPr lang="en-US" altLang="zh-CN" sz="2400" dirty="0"/>
              <a:t>(</a:t>
            </a:r>
            <a:r>
              <a:rPr lang="zh-CN" altLang="en-US" sz="2400" dirty="0"/>
              <a:t>供电）</a:t>
            </a:r>
            <a:endParaRPr lang="en-US" altLang="zh-CN" sz="2400" dirty="0"/>
          </a:p>
          <a:p>
            <a:pPr marL="0" indent="0">
              <a:buNone/>
            </a:pPr>
            <a:r>
              <a:rPr lang="en-US" altLang="zh-CN" sz="2400" dirty="0"/>
              <a:t>     </a:t>
            </a:r>
            <a:r>
              <a:rPr lang="zh-CN" altLang="en-US" sz="2400" dirty="0"/>
              <a:t>适配器的</a:t>
            </a:r>
            <a:r>
              <a:rPr lang="en-US" altLang="zh-CN" sz="2400" dirty="0"/>
              <a:t>data</a:t>
            </a:r>
            <a:r>
              <a:rPr lang="zh-CN" altLang="en-US" sz="2400" dirty="0"/>
              <a:t>口</a:t>
            </a:r>
            <a:r>
              <a:rPr lang="en-US" altLang="zh-CN" sz="2400" dirty="0"/>
              <a:t>----</a:t>
            </a:r>
            <a:r>
              <a:rPr lang="zh-CN" altLang="en-US" sz="2400" dirty="0"/>
              <a:t>网线</a:t>
            </a:r>
            <a:r>
              <a:rPr lang="en-US" altLang="zh-CN" sz="2400" dirty="0"/>
              <a:t>---</a:t>
            </a:r>
            <a:r>
              <a:rPr lang="zh-CN" altLang="en-US" sz="2400" dirty="0"/>
              <a:t>网络设备（数据）</a:t>
            </a:r>
          </a:p>
        </p:txBody>
      </p:sp>
      <p:sp>
        <p:nvSpPr>
          <p:cNvPr id="3" name="标题 2">
            <a:extLst>
              <a:ext uri="{FF2B5EF4-FFF2-40B4-BE49-F238E27FC236}">
                <a16:creationId xmlns:a16="http://schemas.microsoft.com/office/drawing/2014/main" id="{30F906C3-D09D-484E-8EC7-2A49630AAE6A}"/>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AC4E5569-BA6C-4A86-A062-DF21947F1467}"/>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86FD470F-F38A-4E6E-928D-44FB0200020E}"/>
              </a:ext>
            </a:extLst>
          </p:cNvPr>
          <p:cNvSpPr>
            <a:spLocks noGrp="1"/>
          </p:cNvSpPr>
          <p:nvPr>
            <p:ph type="ftr" sz="quarter" idx="11"/>
          </p:nvPr>
        </p:nvSpPr>
        <p:spPr/>
        <p:txBody>
          <a:bodyPr/>
          <a:lstStyle/>
          <a:p>
            <a:fld id="{5EA0CBFB-73B9-4F45-8B28-D656C9FE4955}" type="slidenum">
              <a:rPr lang="en-US" altLang="zh-CN" smtClean="0"/>
              <a:pPr/>
              <a:t>11</a:t>
            </a:fld>
            <a:endParaRPr lang="en-US" altLang="zh-CN"/>
          </a:p>
        </p:txBody>
      </p:sp>
      <p:grpSp>
        <p:nvGrpSpPr>
          <p:cNvPr id="9" name="组合 8">
            <a:extLst>
              <a:ext uri="{FF2B5EF4-FFF2-40B4-BE49-F238E27FC236}">
                <a16:creationId xmlns:a16="http://schemas.microsoft.com/office/drawing/2014/main" id="{23A1C7C4-A319-4BB5-A21D-2025B37DEE36}"/>
              </a:ext>
            </a:extLst>
          </p:cNvPr>
          <p:cNvGrpSpPr>
            <a:grpSpLocks/>
          </p:cNvGrpSpPr>
          <p:nvPr/>
        </p:nvGrpSpPr>
        <p:grpSpPr bwMode="auto">
          <a:xfrm>
            <a:off x="872768" y="752307"/>
            <a:ext cx="5211400" cy="708025"/>
            <a:chOff x="411480" y="47753"/>
            <a:chExt cx="5760720" cy="708480"/>
          </a:xfrm>
        </p:grpSpPr>
        <p:sp>
          <p:nvSpPr>
            <p:cNvPr id="10" name="圆角矩形 15">
              <a:extLst>
                <a:ext uri="{FF2B5EF4-FFF2-40B4-BE49-F238E27FC236}">
                  <a16:creationId xmlns:a16="http://schemas.microsoft.com/office/drawing/2014/main" id="{C9D796EB-9CF9-4AC1-A2A0-A06E0D2E1B81}"/>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0E229464-3CFA-4610-A11C-83DD1EDF6854}"/>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给设备加电</a:t>
              </a:r>
              <a:endParaRPr 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265195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a:extLst>
              <a:ext uri="{FF2B5EF4-FFF2-40B4-BE49-F238E27FC236}">
                <a16:creationId xmlns:a16="http://schemas.microsoft.com/office/drawing/2014/main" id="{9B8D8073-8979-4F46-851F-70617CA33757}"/>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A2E1C91A-28AD-406C-9F37-9ADAD6E796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0322F142-2801-4B09-BE59-3BE82897DC19}"/>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sp>
        <p:nvSpPr>
          <p:cNvPr id="2" name="内容占位符 1">
            <a:extLst>
              <a:ext uri="{FF2B5EF4-FFF2-40B4-BE49-F238E27FC236}">
                <a16:creationId xmlns:a16="http://schemas.microsoft.com/office/drawing/2014/main" id="{2DB771F4-E083-45A0-96B1-27D5E4928AE2}"/>
              </a:ext>
            </a:extLst>
          </p:cNvPr>
          <p:cNvSpPr>
            <a:spLocks noGrp="1"/>
          </p:cNvSpPr>
          <p:nvPr>
            <p:ph idx="1"/>
          </p:nvPr>
        </p:nvSpPr>
        <p:spPr>
          <a:xfrm>
            <a:off x="430201" y="1019507"/>
            <a:ext cx="8229600" cy="5832648"/>
          </a:xfrm>
        </p:spPr>
        <p:txBody>
          <a:bodyPr/>
          <a:lstStyle/>
          <a:p>
            <a:pPr marL="0" indent="0">
              <a:buNone/>
            </a:pPr>
            <a:endParaRPr lang="en-US" altLang="zh-CN" dirty="0"/>
          </a:p>
          <a:p>
            <a:pPr marL="0" indent="0">
              <a:buNone/>
            </a:pPr>
            <a:r>
              <a:rPr lang="zh-CN" altLang="en-US" dirty="0">
                <a:solidFill>
                  <a:srgbClr val="0000FF"/>
                </a:solidFill>
              </a:rPr>
              <a:t>注意</a:t>
            </a:r>
            <a:r>
              <a:rPr lang="zh-CN" altLang="en-US" dirty="0"/>
              <a:t>：</a:t>
            </a:r>
            <a:endParaRPr lang="en-US" altLang="zh-CN" dirty="0"/>
          </a:p>
          <a:p>
            <a:pPr marL="0" indent="0">
              <a:buNone/>
            </a:pPr>
            <a:r>
              <a:rPr lang="en-US" altLang="zh-CN" dirty="0"/>
              <a:t>   </a:t>
            </a:r>
            <a:r>
              <a:rPr lang="zh-CN" altLang="en-US" dirty="0"/>
              <a:t>确认连线的接口序号，跟拓扑图标注的接口保持一致</a:t>
            </a:r>
            <a:endParaRPr lang="en-US" altLang="zh-CN" dirty="0"/>
          </a:p>
          <a:p>
            <a:pPr marL="0" indent="0">
              <a:buNone/>
            </a:pPr>
            <a:endParaRPr lang="zh-CN" altLang="en-US" sz="2400" dirty="0"/>
          </a:p>
        </p:txBody>
      </p:sp>
      <p:sp>
        <p:nvSpPr>
          <p:cNvPr id="3" name="标题 2">
            <a:extLst>
              <a:ext uri="{FF2B5EF4-FFF2-40B4-BE49-F238E27FC236}">
                <a16:creationId xmlns:a16="http://schemas.microsoft.com/office/drawing/2014/main" id="{30F906C3-D09D-484E-8EC7-2A49630AAE6A}"/>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AC4E5569-BA6C-4A86-A062-DF21947F1467}"/>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86FD470F-F38A-4E6E-928D-44FB0200020E}"/>
              </a:ext>
            </a:extLst>
          </p:cNvPr>
          <p:cNvSpPr>
            <a:spLocks noGrp="1"/>
          </p:cNvSpPr>
          <p:nvPr>
            <p:ph type="ftr" sz="quarter" idx="11"/>
          </p:nvPr>
        </p:nvSpPr>
        <p:spPr/>
        <p:txBody>
          <a:bodyPr/>
          <a:lstStyle/>
          <a:p>
            <a:fld id="{5EA0CBFB-73B9-4F45-8B28-D656C9FE4955}" type="slidenum">
              <a:rPr lang="en-US" altLang="zh-CN" smtClean="0"/>
              <a:pPr/>
              <a:t>12</a:t>
            </a:fld>
            <a:endParaRPr lang="en-US" altLang="zh-CN"/>
          </a:p>
        </p:txBody>
      </p:sp>
      <p:grpSp>
        <p:nvGrpSpPr>
          <p:cNvPr id="9" name="组合 8">
            <a:extLst>
              <a:ext uri="{FF2B5EF4-FFF2-40B4-BE49-F238E27FC236}">
                <a16:creationId xmlns:a16="http://schemas.microsoft.com/office/drawing/2014/main" id="{23A1C7C4-A319-4BB5-A21D-2025B37DEE36}"/>
              </a:ext>
            </a:extLst>
          </p:cNvPr>
          <p:cNvGrpSpPr>
            <a:grpSpLocks/>
          </p:cNvGrpSpPr>
          <p:nvPr/>
        </p:nvGrpSpPr>
        <p:grpSpPr bwMode="auto">
          <a:xfrm>
            <a:off x="872768" y="752307"/>
            <a:ext cx="5211400" cy="708025"/>
            <a:chOff x="411480" y="47753"/>
            <a:chExt cx="5760720" cy="708480"/>
          </a:xfrm>
        </p:grpSpPr>
        <p:sp>
          <p:nvSpPr>
            <p:cNvPr id="10" name="圆角矩形 15">
              <a:extLst>
                <a:ext uri="{FF2B5EF4-FFF2-40B4-BE49-F238E27FC236}">
                  <a16:creationId xmlns:a16="http://schemas.microsoft.com/office/drawing/2014/main" id="{C9D796EB-9CF9-4AC1-A2A0-A06E0D2E1B81}"/>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0E229464-3CFA-4610-A11C-83DD1EDF6854}"/>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2.</a:t>
              </a:r>
              <a:r>
                <a:rPr lang="zh-CN" altLang="en-US" sz="2400" b="1" dirty="0">
                  <a:latin typeface="微软雅黑" pitchFamily="34" charset="-122"/>
                  <a:ea typeface="微软雅黑" pitchFamily="34" charset="-122"/>
                </a:rPr>
                <a:t>根据拓扑进行设备连线</a:t>
              </a:r>
              <a:endParaRPr 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88401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13</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连接和管理设备</a:t>
              </a:r>
              <a:endParaRPr lang="zh-CN" sz="2400" dirty="0">
                <a:latin typeface="微软雅黑" pitchFamily="34" charset="-122"/>
                <a:ea typeface="微软雅黑" pitchFamily="34" charset="-122"/>
              </a:endParaRPr>
            </a:p>
          </p:txBody>
        </p:sp>
      </p:grpSp>
      <p:sp>
        <p:nvSpPr>
          <p:cNvPr id="13" name="Rectangle 3">
            <a:extLst>
              <a:ext uri="{FF2B5EF4-FFF2-40B4-BE49-F238E27FC236}">
                <a16:creationId xmlns:a16="http://schemas.microsoft.com/office/drawing/2014/main" id="{63C5EB60-38D4-435D-A872-E49D9E2DAB37}"/>
              </a:ext>
            </a:extLst>
          </p:cNvPr>
          <p:cNvSpPr>
            <a:spLocks noGrp="1" noChangeArrowheads="1"/>
          </p:cNvSpPr>
          <p:nvPr>
            <p:ph idx="1"/>
          </p:nvPr>
        </p:nvSpPr>
        <p:spPr>
          <a:xfrm>
            <a:off x="430201" y="1495256"/>
            <a:ext cx="8229600" cy="4063138"/>
          </a:xfrm>
          <a:ln>
            <a:solidFill>
              <a:schemeClr val="accent1">
                <a:lumMod val="75000"/>
              </a:schemeClr>
            </a:solidFill>
          </a:ln>
        </p:spPr>
        <p:txBody>
          <a:bodyPr/>
          <a:lstStyle/>
          <a:p>
            <a:pPr eaLnBrk="1" hangingPunct="1">
              <a:lnSpc>
                <a:spcPct val="150000"/>
              </a:lnSpc>
              <a:defRPr/>
            </a:pPr>
            <a:r>
              <a:rPr lang="en-US" altLang="zh-CN" dirty="0"/>
              <a:t>telnet/SSH</a:t>
            </a:r>
            <a:r>
              <a:rPr lang="zh-CN" altLang="en-US" dirty="0"/>
              <a:t>远程连接</a:t>
            </a:r>
            <a:endParaRPr lang="en-US" altLang="zh-CN" dirty="0"/>
          </a:p>
          <a:p>
            <a:pPr eaLnBrk="1" hangingPunct="1">
              <a:lnSpc>
                <a:spcPct val="150000"/>
              </a:lnSpc>
              <a:defRPr/>
            </a:pPr>
            <a:r>
              <a:rPr lang="zh-CN" altLang="en-US" dirty="0"/>
              <a:t>本地串口连接：</a:t>
            </a:r>
            <a:endParaRPr lang="en-US" altLang="zh-CN" dirty="0"/>
          </a:p>
          <a:p>
            <a:pPr lvl="2" eaLnBrk="1" hangingPunct="1">
              <a:lnSpc>
                <a:spcPct val="150000"/>
              </a:lnSpc>
              <a:defRPr/>
            </a:pPr>
            <a:r>
              <a:rPr lang="zh-CN" altLang="en-US" dirty="0"/>
              <a:t>将</a:t>
            </a:r>
            <a:r>
              <a:rPr lang="en-US" altLang="zh-CN" dirty="0"/>
              <a:t>console</a:t>
            </a:r>
            <a:r>
              <a:rPr lang="zh-CN" altLang="en-US" dirty="0"/>
              <a:t>口管理线，一头连接</a:t>
            </a:r>
            <a:r>
              <a:rPr lang="en-US" altLang="zh-CN" dirty="0"/>
              <a:t>PC</a:t>
            </a:r>
            <a:r>
              <a:rPr lang="zh-CN" altLang="en-US" dirty="0"/>
              <a:t>的</a:t>
            </a:r>
            <a:r>
              <a:rPr lang="en-US" altLang="zh-CN" dirty="0"/>
              <a:t>USB</a:t>
            </a:r>
            <a:r>
              <a:rPr lang="zh-CN" altLang="en-US" dirty="0"/>
              <a:t>接口，另一头连接要管理设备的</a:t>
            </a:r>
            <a:r>
              <a:rPr lang="en-US" altLang="zh-CN" dirty="0"/>
              <a:t>console</a:t>
            </a:r>
            <a:r>
              <a:rPr lang="zh-CN" altLang="en-US" dirty="0"/>
              <a:t>口</a:t>
            </a:r>
            <a:endParaRPr lang="en-US" altLang="zh-CN" dirty="0"/>
          </a:p>
          <a:p>
            <a:pPr lvl="2" eaLnBrk="1" hangingPunct="1">
              <a:lnSpc>
                <a:spcPct val="150000"/>
              </a:lnSpc>
              <a:defRPr/>
            </a:pPr>
            <a:r>
              <a:rPr lang="zh-CN" altLang="en-US" dirty="0"/>
              <a:t>设备管理器，查看连接的</a:t>
            </a:r>
            <a:r>
              <a:rPr lang="en-US" altLang="zh-CN" dirty="0"/>
              <a:t>com</a:t>
            </a:r>
            <a:r>
              <a:rPr lang="zh-CN" altLang="en-US" dirty="0"/>
              <a:t>口</a:t>
            </a:r>
            <a:r>
              <a:rPr lang="zh-CN" altLang="en-US" dirty="0">
                <a:solidFill>
                  <a:srgbClr val="FF0000"/>
                </a:solidFill>
              </a:rPr>
              <a:t>（补充截图）</a:t>
            </a:r>
            <a:endParaRPr lang="en-US" altLang="zh-CN" dirty="0">
              <a:solidFill>
                <a:srgbClr val="FF0000"/>
              </a:solidFill>
            </a:endParaRPr>
          </a:p>
          <a:p>
            <a:pPr lvl="2" eaLnBrk="1" hangingPunct="1">
              <a:lnSpc>
                <a:spcPct val="150000"/>
              </a:lnSpc>
              <a:defRPr/>
            </a:pPr>
            <a:r>
              <a:rPr lang="zh-CN" altLang="en-US" dirty="0"/>
              <a:t>串口终端管理软件 </a:t>
            </a:r>
            <a:r>
              <a:rPr lang="en-US" altLang="zh-CN" dirty="0" err="1"/>
              <a:t>secureCRT</a:t>
            </a:r>
            <a:r>
              <a:rPr lang="en-US" altLang="zh-CN" dirty="0"/>
              <a:t> </a:t>
            </a:r>
            <a:r>
              <a:rPr lang="zh-CN" altLang="en-US" dirty="0"/>
              <a:t>连接</a:t>
            </a:r>
            <a:r>
              <a:rPr lang="en-US" altLang="zh-CN" dirty="0"/>
              <a:t>com</a:t>
            </a:r>
            <a:r>
              <a:rPr lang="zh-CN" altLang="en-US" dirty="0"/>
              <a:t>口，选择对应的</a:t>
            </a:r>
            <a:r>
              <a:rPr lang="en-US" altLang="zh-CN" dirty="0"/>
              <a:t>com</a:t>
            </a:r>
            <a:r>
              <a:rPr lang="zh-CN" altLang="en-US" dirty="0"/>
              <a:t>口，波特率设置为</a:t>
            </a:r>
            <a:r>
              <a:rPr lang="en-US" altLang="zh-CN" dirty="0"/>
              <a:t>9600</a:t>
            </a:r>
            <a:endParaRPr lang="zh-CN" altLang="en-US" dirty="0"/>
          </a:p>
        </p:txBody>
      </p:sp>
    </p:spTree>
    <p:extLst>
      <p:ext uri="{BB962C8B-B14F-4D97-AF65-F5344CB8AC3E}">
        <p14:creationId xmlns:p14="http://schemas.microsoft.com/office/powerpoint/2010/main" val="18045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14</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5715456" cy="708025"/>
            <a:chOff x="411480" y="47753"/>
            <a:chExt cx="6002861"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2902073"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967938"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本地串口连接</a:t>
              </a:r>
              <a:endParaRPr lang="zh-CN" sz="2400" dirty="0">
                <a:latin typeface="微软雅黑" pitchFamily="34" charset="-122"/>
                <a:ea typeface="微软雅黑" pitchFamily="34" charset="-122"/>
              </a:endParaRPr>
            </a:p>
          </p:txBody>
        </p:sp>
      </p:grpSp>
      <p:pic>
        <p:nvPicPr>
          <p:cNvPr id="14" name="图片 13">
            <a:extLst>
              <a:ext uri="{FF2B5EF4-FFF2-40B4-BE49-F238E27FC236}">
                <a16:creationId xmlns:a16="http://schemas.microsoft.com/office/drawing/2014/main" id="{EE9EFA16-99E3-4686-94F4-F34B98376DE8}"/>
              </a:ext>
            </a:extLst>
          </p:cNvPr>
          <p:cNvPicPr>
            <a:picLocks noChangeAspect="1"/>
          </p:cNvPicPr>
          <p:nvPr/>
        </p:nvPicPr>
        <p:blipFill>
          <a:blip r:embed="rId3"/>
          <a:stretch>
            <a:fillRect/>
          </a:stretch>
        </p:blipFill>
        <p:spPr>
          <a:xfrm>
            <a:off x="1115616" y="1528462"/>
            <a:ext cx="6336704" cy="4734729"/>
          </a:xfrm>
          <a:prstGeom prst="rect">
            <a:avLst/>
          </a:prstGeom>
        </p:spPr>
      </p:pic>
    </p:spTree>
    <p:extLst>
      <p:ext uri="{BB962C8B-B14F-4D97-AF65-F5344CB8AC3E}">
        <p14:creationId xmlns:p14="http://schemas.microsoft.com/office/powerpoint/2010/main" val="26039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15</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5643448" cy="708025"/>
            <a:chOff x="411480" y="47753"/>
            <a:chExt cx="7231387"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344834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0" y="82700"/>
              <a:ext cx="7196467"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本地串口连接</a:t>
              </a:r>
              <a:endParaRPr lang="zh-CN" sz="2400" dirty="0">
                <a:latin typeface="微软雅黑" pitchFamily="34" charset="-122"/>
                <a:ea typeface="微软雅黑" pitchFamily="34" charset="-122"/>
              </a:endParaRPr>
            </a:p>
          </p:txBody>
        </p:sp>
      </p:grpSp>
      <p:pic>
        <p:nvPicPr>
          <p:cNvPr id="13" name="图片 12">
            <a:extLst>
              <a:ext uri="{FF2B5EF4-FFF2-40B4-BE49-F238E27FC236}">
                <a16:creationId xmlns:a16="http://schemas.microsoft.com/office/drawing/2014/main" id="{DA52E941-F875-4532-AC14-19201C74E0D0}"/>
              </a:ext>
            </a:extLst>
          </p:cNvPr>
          <p:cNvPicPr>
            <a:picLocks noChangeAspect="1"/>
          </p:cNvPicPr>
          <p:nvPr/>
        </p:nvPicPr>
        <p:blipFill>
          <a:blip r:embed="rId3"/>
          <a:stretch>
            <a:fillRect/>
          </a:stretch>
        </p:blipFill>
        <p:spPr>
          <a:xfrm>
            <a:off x="1540768" y="1654766"/>
            <a:ext cx="5935208" cy="4366521"/>
          </a:xfrm>
          <a:prstGeom prst="rect">
            <a:avLst/>
          </a:prstGeom>
        </p:spPr>
      </p:pic>
    </p:spTree>
    <p:extLst>
      <p:ext uri="{BB962C8B-B14F-4D97-AF65-F5344CB8AC3E}">
        <p14:creationId xmlns:p14="http://schemas.microsoft.com/office/powerpoint/2010/main" val="132867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物理设备操作</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16</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管理设备</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817F4B77-BB43-4B82-A986-65024C826FF2}"/>
              </a:ext>
            </a:extLst>
          </p:cNvPr>
          <p:cNvPicPr>
            <a:picLocks noChangeAspect="1"/>
          </p:cNvPicPr>
          <p:nvPr/>
        </p:nvPicPr>
        <p:blipFill>
          <a:blip r:embed="rId3"/>
          <a:stretch>
            <a:fillRect/>
          </a:stretch>
        </p:blipFill>
        <p:spPr>
          <a:xfrm>
            <a:off x="1187624" y="1592319"/>
            <a:ext cx="6299524" cy="4311872"/>
          </a:xfrm>
          <a:prstGeom prst="rect">
            <a:avLst/>
          </a:prstGeom>
        </p:spPr>
      </p:pic>
    </p:spTree>
    <p:extLst>
      <p:ext uri="{BB962C8B-B14F-4D97-AF65-F5344CB8AC3E}">
        <p14:creationId xmlns:p14="http://schemas.microsoft.com/office/powerpoint/2010/main" val="409648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en-US" altLang="zh-CN" dirty="0">
                <a:solidFill>
                  <a:schemeClr val="tx1"/>
                </a:solidFill>
              </a:rPr>
              <a:t>VLAN</a:t>
            </a:r>
            <a:r>
              <a:rPr lang="zh-CN" altLang="en-US" dirty="0">
                <a:solidFill>
                  <a:schemeClr val="tx1"/>
                </a:solidFill>
              </a:rPr>
              <a:t>介绍</a:t>
            </a:r>
            <a:br>
              <a:rPr lang="en-US" altLang="zh-CN" dirty="0">
                <a:solidFill>
                  <a:schemeClr val="tx1"/>
                </a:solidFill>
              </a:rPr>
            </a:br>
            <a:r>
              <a:rPr lang="zh-CN" altLang="en-US" dirty="0">
                <a:solidFill>
                  <a:schemeClr val="tx1"/>
                </a:solidFill>
              </a:rPr>
              <a:t>交换机介绍</a:t>
            </a:r>
          </a:p>
        </p:txBody>
      </p:sp>
      <p:sp>
        <p:nvSpPr>
          <p:cNvPr id="7" name="文本占位符 6"/>
          <p:cNvSpPr>
            <a:spLocks noGrp="1"/>
          </p:cNvSpPr>
          <p:nvPr>
            <p:ph type="body" idx="1"/>
          </p:nvPr>
        </p:nvSpPr>
        <p:spPr/>
        <p:txBody>
          <a:bodyPr/>
          <a:lstStyle/>
          <a:p>
            <a:pPr algn="ctr"/>
            <a:r>
              <a:rPr lang="zh-CN" altLang="en-US" sz="5400" b="1" dirty="0"/>
              <a:t>相关知识与概念</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17</a:t>
            </a:fld>
            <a:endParaRPr lang="en-US" altLang="zh-CN"/>
          </a:p>
        </p:txBody>
      </p:sp>
    </p:spTree>
    <p:extLst>
      <p:ext uri="{BB962C8B-B14F-4D97-AF65-F5344CB8AC3E}">
        <p14:creationId xmlns:p14="http://schemas.microsoft.com/office/powerpoint/2010/main" val="182019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相关知识和概念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18</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sp>
        <p:nvSpPr>
          <p:cNvPr id="13" name="Rectangle 3">
            <a:extLst>
              <a:ext uri="{FF2B5EF4-FFF2-40B4-BE49-F238E27FC236}">
                <a16:creationId xmlns:a16="http://schemas.microsoft.com/office/drawing/2014/main" id="{63C5EB60-38D4-435D-A872-E49D9E2DAB37}"/>
              </a:ext>
            </a:extLst>
          </p:cNvPr>
          <p:cNvSpPr>
            <a:spLocks noGrp="1" noChangeArrowheads="1"/>
          </p:cNvSpPr>
          <p:nvPr>
            <p:ph idx="1"/>
          </p:nvPr>
        </p:nvSpPr>
        <p:spPr>
          <a:xfrm>
            <a:off x="430201" y="1495255"/>
            <a:ext cx="8229600" cy="4814063"/>
          </a:xfrm>
          <a:ln>
            <a:noFill/>
          </a:ln>
        </p:spPr>
        <p:txBody>
          <a:bodyPr/>
          <a:lstStyle/>
          <a:p>
            <a:pPr eaLnBrk="1" hangingPunct="1">
              <a:lnSpc>
                <a:spcPct val="150000"/>
              </a:lnSpc>
              <a:defRPr/>
            </a:pPr>
            <a:r>
              <a:rPr lang="zh-CN" altLang="en-US" dirty="0"/>
              <a:t>概念</a:t>
            </a:r>
            <a:endParaRPr lang="en-US" altLang="zh-CN" dirty="0"/>
          </a:p>
          <a:p>
            <a:pPr lvl="1" eaLnBrk="1" hangingPunct="1">
              <a:lnSpc>
                <a:spcPct val="150000"/>
              </a:lnSpc>
              <a:defRPr/>
            </a:pPr>
            <a:r>
              <a:rPr lang="zh-CN" altLang="en-US" sz="2200" dirty="0"/>
              <a:t>虚拟局域网</a:t>
            </a:r>
            <a:r>
              <a:rPr lang="en-US" altLang="zh-CN" sz="2200" dirty="0"/>
              <a:t>VLAN</a:t>
            </a:r>
            <a:r>
              <a:rPr lang="zh-CN" altLang="en-US" sz="2200" dirty="0"/>
              <a:t>（</a:t>
            </a:r>
            <a:r>
              <a:rPr lang="en-US" altLang="zh-CN" sz="2200" dirty="0"/>
              <a:t>Virtual LAN</a:t>
            </a:r>
            <a:r>
              <a:rPr lang="zh-CN" altLang="en-US" sz="2200" dirty="0"/>
              <a:t>）是指以软件方式来实现逻辑工作组划分与管理的一种网络工作组组建技术</a:t>
            </a:r>
            <a:endParaRPr lang="en-US" altLang="zh-CN" sz="2200" dirty="0"/>
          </a:p>
          <a:p>
            <a:pPr marL="342900" lvl="1" indent="-342900" eaLnBrk="1" hangingPunct="1">
              <a:lnSpc>
                <a:spcPct val="150000"/>
              </a:lnSpc>
              <a:buClr>
                <a:schemeClr val="tx2"/>
              </a:buClr>
              <a:defRPr/>
            </a:pPr>
            <a:r>
              <a:rPr lang="zh-CN" altLang="en-US" sz="2800" dirty="0">
                <a:solidFill>
                  <a:srgbClr val="003319"/>
                </a:solidFill>
                <a:cs typeface="+mn-cs"/>
              </a:rPr>
              <a:t>特征</a:t>
            </a:r>
            <a:endParaRPr lang="en-US" altLang="zh-CN" sz="2800" dirty="0">
              <a:solidFill>
                <a:srgbClr val="003319"/>
              </a:solidFill>
              <a:cs typeface="+mn-cs"/>
            </a:endParaRPr>
          </a:p>
          <a:p>
            <a:pPr lvl="1"/>
            <a:r>
              <a:rPr lang="zh-CN" altLang="en-US" sz="2200" dirty="0"/>
              <a:t>局域网交换机是组建虚拟局域网的核心设备。</a:t>
            </a:r>
            <a:endParaRPr lang="en-US" altLang="zh-CN" sz="2200" dirty="0"/>
          </a:p>
          <a:p>
            <a:pPr lvl="1"/>
            <a:r>
              <a:rPr lang="zh-CN" altLang="en-US" sz="2200" dirty="0"/>
              <a:t>组成逻辑工作组的各结点不受物理位置的限制，换言之同一逻辑工作组的成员不一定要连接在同一个物理网段上。</a:t>
            </a:r>
            <a:endParaRPr lang="en-US" altLang="zh-CN" sz="2200" dirty="0"/>
          </a:p>
          <a:p>
            <a:pPr lvl="1">
              <a:lnSpc>
                <a:spcPct val="105000"/>
              </a:lnSpc>
            </a:pPr>
            <a:r>
              <a:rPr lang="zh-CN" altLang="en-US" sz="2200" dirty="0"/>
              <a:t>当一个结点从一个逻辑工作组转移到另一个逻辑工作组时，只需要通过软件设定，而不需要改变它在网络中的物理位置</a:t>
            </a:r>
          </a:p>
          <a:p>
            <a:pPr lvl="2" eaLnBrk="1" hangingPunct="1">
              <a:lnSpc>
                <a:spcPct val="150000"/>
              </a:lnSpc>
              <a:defRPr/>
            </a:pPr>
            <a:endParaRPr lang="en-US" altLang="zh-CN" dirty="0">
              <a:solidFill>
                <a:srgbClr val="FF0000"/>
              </a:solidFill>
            </a:endParaRPr>
          </a:p>
        </p:txBody>
      </p:sp>
    </p:spTree>
    <p:extLst>
      <p:ext uri="{BB962C8B-B14F-4D97-AF65-F5344CB8AC3E}">
        <p14:creationId xmlns:p14="http://schemas.microsoft.com/office/powerpoint/2010/main" val="35158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相关知识和概念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19</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pic>
        <p:nvPicPr>
          <p:cNvPr id="11" name="Picture 4" descr="三个虚拟网VLAN1、VLAN2和VLAN3的构成">
            <a:extLst>
              <a:ext uri="{FF2B5EF4-FFF2-40B4-BE49-F238E27FC236}">
                <a16:creationId xmlns:a16="http://schemas.microsoft.com/office/drawing/2014/main" id="{8E928D6F-A157-4F3B-8577-51A04592B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553841"/>
            <a:ext cx="6673304" cy="468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9600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5622950"/>
          </a:xfrm>
          <a:ln>
            <a:solidFill>
              <a:schemeClr val="accent1">
                <a:lumMod val="75000"/>
              </a:schemeClr>
            </a:solidFill>
          </a:ln>
        </p:spPr>
        <p:txBody>
          <a:bodyPr/>
          <a:lstStyle/>
          <a:p>
            <a:pPr eaLnBrk="1" hangingPunct="1">
              <a:lnSpc>
                <a:spcPct val="150000"/>
              </a:lnSpc>
              <a:defRPr/>
            </a:pPr>
            <a:r>
              <a:rPr lang="zh-CN" altLang="en-US" dirty="0"/>
              <a:t>教学目的</a:t>
            </a:r>
            <a:endParaRPr lang="en-US" altLang="zh-CN" dirty="0"/>
          </a:p>
          <a:p>
            <a:pPr lvl="1" eaLnBrk="1" hangingPunct="1">
              <a:lnSpc>
                <a:spcPct val="150000"/>
              </a:lnSpc>
              <a:defRPr/>
            </a:pPr>
            <a:r>
              <a:rPr lang="zh-CN" altLang="en-US" dirty="0"/>
              <a:t>具备科学思维方法和网络工程设计方法，培养从科学思维到工程思维的转化</a:t>
            </a:r>
            <a:endParaRPr lang="en-US" altLang="zh-CN" dirty="0"/>
          </a:p>
          <a:p>
            <a:pPr lvl="1" eaLnBrk="1" hangingPunct="1">
              <a:lnSpc>
                <a:spcPct val="150000"/>
              </a:lnSpc>
              <a:defRPr/>
            </a:pPr>
            <a:r>
              <a:rPr lang="zh-CN" altLang="en-US" dirty="0"/>
              <a:t>具备良好的工程素养，培养解决复杂工程问题的能力</a:t>
            </a:r>
            <a:endParaRPr lang="en-US" altLang="zh-CN" dirty="0"/>
          </a:p>
          <a:p>
            <a:pPr lvl="1" eaLnBrk="1" hangingPunct="1">
              <a:lnSpc>
                <a:spcPct val="150000"/>
              </a:lnSpc>
              <a:defRPr/>
            </a:pPr>
            <a:r>
              <a:rPr lang="zh-CN" altLang="en-US" dirty="0"/>
              <a:t>具备创新合作能力，培养团队综合素质</a:t>
            </a:r>
            <a:endParaRPr lang="en-US" altLang="zh-CN" dirty="0"/>
          </a:p>
          <a:p>
            <a:pPr lvl="1" eaLnBrk="1" hangingPunct="1">
              <a:lnSpc>
                <a:spcPct val="150000"/>
              </a:lnSpc>
              <a:defRPr/>
            </a:pPr>
            <a:r>
              <a:rPr lang="zh-CN" altLang="en-US" dirty="0"/>
              <a:t>具备从事科学的工作者所必备的品德，培养严谨的科学态度和务实的工作作风</a:t>
            </a:r>
            <a:endParaRPr lang="en-US" altLang="zh-CN" dirty="0"/>
          </a:p>
          <a:p>
            <a:pPr lvl="1" eaLnBrk="1" hangingPunct="1">
              <a:lnSpc>
                <a:spcPct val="150000"/>
              </a:lnSpc>
              <a:defRPr/>
            </a:pPr>
            <a:r>
              <a:rPr lang="zh-CN" altLang="en-US" dirty="0"/>
              <a:t>具备国内外网络工程知识，培养爱国主义教育情怀、民族自豪感和自信心</a:t>
            </a:r>
            <a:endParaRPr lang="en-US" altLang="zh-CN" dirty="0"/>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pPr eaLnBrk="1" hangingPunct="1"/>
              <a:t>2</a:t>
            </a:fld>
            <a:endParaRPr lang="en-US" altLang="zh-CN">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相关知识和概念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20</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VLAN</a:t>
              </a:r>
              <a:r>
                <a:rPr lang="zh-CN" altLang="en-US" sz="2400" b="1" dirty="0">
                  <a:latin typeface="微软雅黑" pitchFamily="34" charset="-122"/>
                  <a:ea typeface="微软雅黑" pitchFamily="34" charset="-122"/>
                </a:rPr>
                <a:t>的构建方式</a:t>
              </a:r>
              <a:endParaRPr lang="zh-CN" sz="2400" dirty="0">
                <a:latin typeface="微软雅黑" pitchFamily="34" charset="-122"/>
                <a:ea typeface="微软雅黑" pitchFamily="34" charset="-122"/>
              </a:endParaRPr>
            </a:p>
          </p:txBody>
        </p:sp>
      </p:grpSp>
      <p:sp>
        <p:nvSpPr>
          <p:cNvPr id="13" name="Rectangle 3">
            <a:extLst>
              <a:ext uri="{FF2B5EF4-FFF2-40B4-BE49-F238E27FC236}">
                <a16:creationId xmlns:a16="http://schemas.microsoft.com/office/drawing/2014/main" id="{63C5EB60-38D4-435D-A872-E49D9E2DAB37}"/>
              </a:ext>
            </a:extLst>
          </p:cNvPr>
          <p:cNvSpPr>
            <a:spLocks noGrp="1" noChangeArrowheads="1"/>
          </p:cNvSpPr>
          <p:nvPr>
            <p:ph idx="1"/>
          </p:nvPr>
        </p:nvSpPr>
        <p:spPr>
          <a:xfrm>
            <a:off x="430201" y="1495255"/>
            <a:ext cx="8229600" cy="4814063"/>
          </a:xfrm>
          <a:ln>
            <a:noFill/>
          </a:ln>
        </p:spPr>
        <p:txBody>
          <a:bodyPr/>
          <a:lstStyle/>
          <a:p>
            <a:pPr marL="342900" lvl="2" indent="-342900" eaLnBrk="1" hangingPunct="1">
              <a:lnSpc>
                <a:spcPct val="150000"/>
              </a:lnSpc>
              <a:buClr>
                <a:schemeClr val="tx2"/>
              </a:buClr>
              <a:defRPr/>
            </a:pPr>
            <a:r>
              <a:rPr lang="zh-CN" altLang="en-US" sz="2800" dirty="0">
                <a:solidFill>
                  <a:srgbClr val="003319"/>
                </a:solidFill>
                <a:cs typeface="+mn-cs"/>
              </a:rPr>
              <a:t>静态</a:t>
            </a:r>
            <a:r>
              <a:rPr lang="en-US" altLang="zh-CN" sz="2800" dirty="0">
                <a:solidFill>
                  <a:srgbClr val="003319"/>
                </a:solidFill>
                <a:cs typeface="+mn-cs"/>
              </a:rPr>
              <a:t>VLAN</a:t>
            </a:r>
          </a:p>
          <a:p>
            <a:pPr lvl="2"/>
            <a:r>
              <a:rPr lang="zh-CN" altLang="en-US" sz="2400" dirty="0">
                <a:solidFill>
                  <a:schemeClr val="tx1"/>
                </a:solidFill>
              </a:rPr>
              <a:t>基于交换机接口号，将交换机的各端口固定指派给</a:t>
            </a:r>
            <a:r>
              <a:rPr lang="en-US" altLang="zh-CN" sz="2400" dirty="0">
                <a:solidFill>
                  <a:schemeClr val="tx1"/>
                </a:solidFill>
              </a:rPr>
              <a:t>VLAN</a:t>
            </a:r>
          </a:p>
          <a:p>
            <a:pPr marL="342900" lvl="2" indent="-342900" eaLnBrk="1" hangingPunct="1">
              <a:lnSpc>
                <a:spcPct val="150000"/>
              </a:lnSpc>
              <a:buClr>
                <a:schemeClr val="tx2"/>
              </a:buClr>
              <a:defRPr/>
            </a:pPr>
            <a:r>
              <a:rPr lang="zh-CN" altLang="en-US" sz="2800" dirty="0">
                <a:solidFill>
                  <a:srgbClr val="003319"/>
                </a:solidFill>
                <a:cs typeface="+mn-cs"/>
              </a:rPr>
              <a:t>动态</a:t>
            </a:r>
            <a:r>
              <a:rPr lang="en-US" altLang="zh-CN" sz="2800" dirty="0">
                <a:solidFill>
                  <a:srgbClr val="003319"/>
                </a:solidFill>
                <a:cs typeface="+mn-cs"/>
              </a:rPr>
              <a:t>VLAN</a:t>
            </a:r>
          </a:p>
          <a:p>
            <a:pPr lvl="2"/>
            <a:r>
              <a:rPr lang="zh-CN" altLang="en-US" sz="2400" dirty="0">
                <a:solidFill>
                  <a:schemeClr val="tx1"/>
                </a:solidFill>
              </a:rPr>
              <a:t>基于</a:t>
            </a:r>
            <a:r>
              <a:rPr lang="en-US" altLang="zh-CN" sz="2400" dirty="0">
                <a:solidFill>
                  <a:schemeClr val="tx1"/>
                </a:solidFill>
              </a:rPr>
              <a:t>MAC</a:t>
            </a:r>
            <a:r>
              <a:rPr lang="zh-CN" altLang="en-US" sz="2400" dirty="0">
                <a:solidFill>
                  <a:schemeClr val="tx1"/>
                </a:solidFill>
              </a:rPr>
              <a:t>地址</a:t>
            </a:r>
            <a:r>
              <a:rPr lang="en-US" altLang="zh-CN" sz="2400" dirty="0">
                <a:solidFill>
                  <a:schemeClr val="tx1"/>
                </a:solidFill>
              </a:rPr>
              <a:t>: </a:t>
            </a:r>
            <a:r>
              <a:rPr lang="zh-CN" altLang="en-US" sz="2400" dirty="0">
                <a:solidFill>
                  <a:schemeClr val="tx1"/>
                </a:solidFill>
              </a:rPr>
              <a:t>跟各端口所连计算机的</a:t>
            </a:r>
            <a:r>
              <a:rPr lang="en-US" altLang="zh-CN" sz="2400" dirty="0">
                <a:solidFill>
                  <a:schemeClr val="tx1"/>
                </a:solidFill>
              </a:rPr>
              <a:t>MAC</a:t>
            </a:r>
            <a:r>
              <a:rPr lang="zh-CN" altLang="en-US" sz="2400" dirty="0">
                <a:solidFill>
                  <a:schemeClr val="tx1"/>
                </a:solidFill>
              </a:rPr>
              <a:t>地址设定</a:t>
            </a:r>
            <a:endParaRPr lang="en-US" altLang="zh-CN" sz="2400" dirty="0">
              <a:solidFill>
                <a:schemeClr val="tx1"/>
              </a:solidFill>
            </a:endParaRPr>
          </a:p>
          <a:p>
            <a:pPr lvl="2"/>
            <a:r>
              <a:rPr lang="zh-CN" altLang="en-US" sz="2400" dirty="0">
                <a:solidFill>
                  <a:schemeClr val="tx1"/>
                </a:solidFill>
              </a:rPr>
              <a:t>基于</a:t>
            </a:r>
            <a:r>
              <a:rPr lang="en-US" altLang="zh-CN" sz="2400" dirty="0">
                <a:solidFill>
                  <a:schemeClr val="tx1"/>
                </a:solidFill>
              </a:rPr>
              <a:t>IP</a:t>
            </a:r>
            <a:r>
              <a:rPr lang="zh-CN" altLang="en-US" sz="2400" dirty="0">
                <a:solidFill>
                  <a:schemeClr val="tx1"/>
                </a:solidFill>
              </a:rPr>
              <a:t>地址：根据各端口所连计算机的</a:t>
            </a:r>
            <a:r>
              <a:rPr lang="en-US" altLang="zh-CN" sz="2400" dirty="0">
                <a:solidFill>
                  <a:schemeClr val="tx1"/>
                </a:solidFill>
              </a:rPr>
              <a:t>IP</a:t>
            </a:r>
            <a:r>
              <a:rPr lang="zh-CN" altLang="en-US" sz="2400" dirty="0">
                <a:solidFill>
                  <a:schemeClr val="tx1"/>
                </a:solidFill>
              </a:rPr>
              <a:t>地址设定</a:t>
            </a:r>
            <a:endParaRPr lang="en-US" altLang="zh-CN" sz="2400" dirty="0">
              <a:solidFill>
                <a:schemeClr val="tx1"/>
              </a:solidFill>
            </a:endParaRPr>
          </a:p>
          <a:p>
            <a:pPr lvl="2"/>
            <a:r>
              <a:rPr lang="zh-CN" altLang="en-US" sz="2400" dirty="0">
                <a:solidFill>
                  <a:schemeClr val="tx1"/>
                </a:solidFill>
              </a:rPr>
              <a:t>基于用户：根据端口所连计算机上登录用户设定</a:t>
            </a:r>
          </a:p>
          <a:p>
            <a:pPr marL="671512" lvl="2" indent="0">
              <a:lnSpc>
                <a:spcPct val="105000"/>
              </a:lnSpc>
              <a:buNone/>
            </a:pPr>
            <a:endParaRPr lang="zh-CN" altLang="en-US" dirty="0"/>
          </a:p>
          <a:p>
            <a:pPr lvl="2" eaLnBrk="1" hangingPunct="1">
              <a:lnSpc>
                <a:spcPct val="150000"/>
              </a:lnSpc>
              <a:defRPr/>
            </a:pPr>
            <a:endParaRPr lang="en-US" altLang="zh-CN" dirty="0">
              <a:solidFill>
                <a:srgbClr val="FF0000"/>
              </a:solidFill>
            </a:endParaRPr>
          </a:p>
        </p:txBody>
      </p:sp>
    </p:spTree>
    <p:extLst>
      <p:ext uri="{BB962C8B-B14F-4D97-AF65-F5344CB8AC3E}">
        <p14:creationId xmlns:p14="http://schemas.microsoft.com/office/powerpoint/2010/main" val="41886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相关知识和概念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21</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访问链接（</a:t>
              </a:r>
              <a:r>
                <a:rPr lang="en-US" altLang="zh-CN" sz="2800" dirty="0">
                  <a:solidFill>
                    <a:srgbClr val="003319"/>
                  </a:solidFill>
                  <a:latin typeface="微软雅黑" pitchFamily="34" charset="-122"/>
                  <a:ea typeface="微软雅黑" pitchFamily="34" charset="-122"/>
                </a:rPr>
                <a:t>Access Link)</a:t>
              </a:r>
            </a:p>
            <a:p>
              <a:pPr marL="1022350" lvl="2" indent="-350838" eaLnBrk="0" hangingPunct="0">
                <a:lnSpc>
                  <a:spcPct val="120000"/>
                </a:lnSpc>
                <a:spcBef>
                  <a:spcPct val="20000"/>
                </a:spcBef>
                <a:buClr>
                  <a:srgbClr val="000099"/>
                </a:buClr>
                <a:buFont typeface="Wingdings" panose="05000000000000000000" pitchFamily="2" charset="2"/>
                <a:buChar char="u"/>
              </a:pPr>
              <a:r>
                <a:rPr lang="zh-CN" altLang="en-US" sz="2400" dirty="0">
                  <a:solidFill>
                    <a:schemeClr val="tx1"/>
                  </a:solidFill>
                  <a:latin typeface="微软雅黑" pitchFamily="34" charset="-122"/>
                  <a:ea typeface="微软雅黑" pitchFamily="34" charset="-122"/>
                </a:rPr>
                <a:t>该端口只属于某一个</a:t>
              </a:r>
              <a:r>
                <a:rPr lang="en-US" altLang="zh-CN" sz="2400" dirty="0">
                  <a:solidFill>
                    <a:schemeClr val="tx1"/>
                  </a:solidFill>
                  <a:latin typeface="微软雅黑" pitchFamily="34" charset="-122"/>
                  <a:ea typeface="微软雅黑" pitchFamily="34" charset="-122"/>
                </a:rPr>
                <a:t>VLAN</a:t>
              </a: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汇聚链接（</a:t>
              </a:r>
              <a:r>
                <a:rPr lang="en-US" altLang="zh-CN" sz="2800" dirty="0">
                  <a:solidFill>
                    <a:srgbClr val="003319"/>
                  </a:solidFill>
                  <a:latin typeface="微软雅黑" pitchFamily="34" charset="-122"/>
                  <a:ea typeface="微软雅黑" pitchFamily="34" charset="-122"/>
                </a:rPr>
                <a:t>Trunk Link</a:t>
              </a:r>
              <a:r>
                <a:rPr lang="zh-CN" altLang="en-US" sz="2800" dirty="0">
                  <a:solidFill>
                    <a:srgbClr val="003319"/>
                  </a:solidFill>
                  <a:latin typeface="微软雅黑" pitchFamily="34" charset="-122"/>
                  <a:ea typeface="微软雅黑" pitchFamily="34" charset="-122"/>
                </a:rPr>
                <a:t>）</a:t>
              </a:r>
              <a:endParaRPr lang="en-US" altLang="zh-CN" sz="2800" dirty="0">
                <a:solidFill>
                  <a:srgbClr val="003319"/>
                </a:solidFill>
                <a:latin typeface="微软雅黑" pitchFamily="34" charset="-122"/>
                <a:ea typeface="微软雅黑" pitchFamily="34" charset="-122"/>
              </a:endParaRPr>
            </a:p>
            <a:p>
              <a:pPr marL="1022350" lvl="2" indent="-350838" eaLnBrk="0" hangingPunct="0">
                <a:lnSpc>
                  <a:spcPct val="120000"/>
                </a:lnSpc>
                <a:spcBef>
                  <a:spcPct val="20000"/>
                </a:spcBef>
                <a:buClr>
                  <a:srgbClr val="000099"/>
                </a:buClr>
                <a:buFont typeface="Wingdings" panose="05000000000000000000" pitchFamily="2" charset="2"/>
                <a:buChar char="u"/>
              </a:pPr>
              <a:r>
                <a:rPr lang="zh-CN" altLang="en-US" sz="2400" dirty="0">
                  <a:solidFill>
                    <a:schemeClr val="tx1"/>
                  </a:solidFill>
                  <a:latin typeface="微软雅黑" pitchFamily="34" charset="-122"/>
                  <a:ea typeface="微软雅黑" pitchFamily="34" charset="-122"/>
                </a:rPr>
                <a:t>能够转发多个不同</a:t>
              </a:r>
              <a:r>
                <a:rPr lang="en-US" altLang="zh-CN" sz="2400" dirty="0">
                  <a:solidFill>
                    <a:schemeClr val="tx1"/>
                  </a:solidFill>
                  <a:latin typeface="微软雅黑" pitchFamily="34" charset="-122"/>
                  <a:ea typeface="微软雅黑" pitchFamily="34" charset="-122"/>
                </a:rPr>
                <a:t>VLAN</a:t>
              </a:r>
              <a:r>
                <a:rPr lang="zh-CN" altLang="en-US" sz="2400" dirty="0">
                  <a:solidFill>
                    <a:schemeClr val="tx1"/>
                  </a:solidFill>
                  <a:latin typeface="微软雅黑" pitchFamily="34" charset="-122"/>
                  <a:ea typeface="微软雅黑" pitchFamily="34" charset="-122"/>
                </a:rPr>
                <a:t>的通信，在</a:t>
              </a:r>
              <a:r>
                <a:rPr lang="en-US" altLang="zh-CN" sz="2400" dirty="0">
                  <a:solidFill>
                    <a:schemeClr val="tx1"/>
                  </a:solidFill>
                  <a:latin typeface="微软雅黑" pitchFamily="34" charset="-122"/>
                  <a:ea typeface="微软雅黑" pitchFamily="34" charset="-122"/>
                </a:rPr>
                <a:t>Trunk</a:t>
              </a:r>
              <a:r>
                <a:rPr lang="zh-CN" altLang="en-US" sz="2400" dirty="0">
                  <a:solidFill>
                    <a:schemeClr val="tx1"/>
                  </a:solidFill>
                  <a:latin typeface="微软雅黑" pitchFamily="34" charset="-122"/>
                  <a:ea typeface="微软雅黑" pitchFamily="34" charset="-122"/>
                </a:rPr>
                <a:t>链路上流通的数据帧，都被附加了识别分属于哪个</a:t>
              </a:r>
              <a:r>
                <a:rPr lang="en-US" altLang="zh-CN" sz="2400" dirty="0">
                  <a:solidFill>
                    <a:schemeClr val="tx1"/>
                  </a:solidFill>
                  <a:latin typeface="微软雅黑" pitchFamily="34" charset="-122"/>
                  <a:ea typeface="微软雅黑" pitchFamily="34" charset="-122"/>
                </a:rPr>
                <a:t>VLAN</a:t>
              </a:r>
              <a:r>
                <a:rPr lang="zh-CN" altLang="en-US" sz="2400" dirty="0">
                  <a:solidFill>
                    <a:schemeClr val="tx1"/>
                  </a:solidFill>
                  <a:latin typeface="微软雅黑" pitchFamily="34" charset="-122"/>
                  <a:ea typeface="微软雅黑" pitchFamily="34" charset="-122"/>
                </a:rPr>
                <a:t>的特殊信息。封装协议有</a:t>
              </a:r>
              <a:r>
                <a:rPr lang="en-US" altLang="zh-CN" sz="2400" dirty="0">
                  <a:solidFill>
                    <a:schemeClr val="tx1"/>
                  </a:solidFill>
                  <a:latin typeface="微软雅黑" pitchFamily="34" charset="-122"/>
                  <a:ea typeface="微软雅黑" pitchFamily="34" charset="-122"/>
                </a:rPr>
                <a:t>ISL(Cisco</a:t>
              </a:r>
              <a:r>
                <a:rPr lang="zh-CN" altLang="en-US" sz="2400" dirty="0">
                  <a:solidFill>
                    <a:schemeClr val="tx1"/>
                  </a:solidFill>
                  <a:latin typeface="微软雅黑" pitchFamily="34" charset="-122"/>
                  <a:ea typeface="微软雅黑" pitchFamily="34" charset="-122"/>
                </a:rPr>
                <a:t>产品），</a:t>
              </a:r>
              <a:r>
                <a:rPr lang="en-US" altLang="zh-CN" sz="2400" dirty="0">
                  <a:solidFill>
                    <a:schemeClr val="tx1"/>
                  </a:solidFill>
                  <a:latin typeface="微软雅黑" pitchFamily="34" charset="-122"/>
                  <a:ea typeface="微软雅黑" pitchFamily="34" charset="-122"/>
                </a:rPr>
                <a:t>802.1Q</a:t>
              </a: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混合链接（</a:t>
              </a:r>
              <a:r>
                <a:rPr lang="en-US" altLang="zh-CN" sz="2800" dirty="0">
                  <a:solidFill>
                    <a:srgbClr val="003319"/>
                  </a:solidFill>
                  <a:latin typeface="微软雅黑" pitchFamily="34" charset="-122"/>
                  <a:ea typeface="微软雅黑" pitchFamily="34" charset="-122"/>
                </a:rPr>
                <a:t>Hybrid Link)</a:t>
              </a:r>
              <a:endParaRPr lang="zh-CN" altLang="en-US" sz="2800" dirty="0">
                <a:solidFill>
                  <a:srgbClr val="003319"/>
                </a:solidFill>
                <a:latin typeface="微软雅黑" pitchFamily="34" charset="-122"/>
                <a:ea typeface="微软雅黑" pitchFamily="34" charset="-12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交换机的端口类型</a:t>
              </a:r>
              <a:endParaRPr 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2569267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实验内容和流程</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22</a:t>
            </a:fld>
            <a:endParaRPr lang="en-US" altLang="zh-CN"/>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590820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D74199-3331-4755-B626-1104F46723F3}"/>
              </a:ext>
            </a:extLst>
          </p:cNvPr>
          <p:cNvSpPr>
            <a:spLocks noGrp="1"/>
          </p:cNvSpPr>
          <p:nvPr>
            <p:ph type="title"/>
          </p:nvPr>
        </p:nvSpPr>
        <p:spPr/>
        <p:txBody>
          <a:bodyPr/>
          <a:lstStyle/>
          <a:p>
            <a:r>
              <a:rPr lang="zh-CN" altLang="en-US" dirty="0"/>
              <a:t>组网实验</a:t>
            </a:r>
            <a:r>
              <a:rPr lang="en-US" altLang="zh-CN" dirty="0"/>
              <a:t>--</a:t>
            </a:r>
            <a:r>
              <a:rPr lang="zh-CN" altLang="en-US" dirty="0"/>
              <a:t>实验内容</a:t>
            </a:r>
          </a:p>
        </p:txBody>
      </p:sp>
      <p:sp>
        <p:nvSpPr>
          <p:cNvPr id="5" name="页脚占位符 4">
            <a:extLst>
              <a:ext uri="{FF2B5EF4-FFF2-40B4-BE49-F238E27FC236}">
                <a16:creationId xmlns:a16="http://schemas.microsoft.com/office/drawing/2014/main" id="{90FD026D-8239-4854-A11A-6EBF243B70FF}"/>
              </a:ext>
            </a:extLst>
          </p:cNvPr>
          <p:cNvSpPr>
            <a:spLocks noGrp="1"/>
          </p:cNvSpPr>
          <p:nvPr>
            <p:ph type="ftr" sz="quarter" idx="11"/>
          </p:nvPr>
        </p:nvSpPr>
        <p:spPr/>
        <p:txBody>
          <a:bodyPr/>
          <a:lstStyle/>
          <a:p>
            <a:fld id="{5EA0CBFB-73B9-4F45-8B28-D656C9FE4955}" type="slidenum">
              <a:rPr lang="en-US" altLang="zh-CN" smtClean="0"/>
              <a:pPr/>
              <a:t>23</a:t>
            </a:fld>
            <a:endParaRPr lang="en-US" altLang="zh-CN"/>
          </a:p>
        </p:txBody>
      </p:sp>
      <p:pic>
        <p:nvPicPr>
          <p:cNvPr id="4098" name="图片 60">
            <a:extLst>
              <a:ext uri="{FF2B5EF4-FFF2-40B4-BE49-F238E27FC236}">
                <a16:creationId xmlns:a16="http://schemas.microsoft.com/office/drawing/2014/main" id="{841CEE32-8D5F-4CC1-9E86-E7B8A3BC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a:extLst>
              <a:ext uri="{FF2B5EF4-FFF2-40B4-BE49-F238E27FC236}">
                <a16:creationId xmlns:a16="http://schemas.microsoft.com/office/drawing/2014/main" id="{0FAAD716-D0D2-4FB2-9C20-1654B7E9DFBD}"/>
              </a:ext>
            </a:extLst>
          </p:cNvPr>
          <p:cNvSpPr/>
          <p:nvPr/>
        </p:nvSpPr>
        <p:spPr>
          <a:xfrm>
            <a:off x="764156" y="5017262"/>
            <a:ext cx="7560840" cy="170174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第一阶段任务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PC1</a:t>
            </a:r>
            <a:r>
              <a:rPr lang="zh-CN" altLang="zh-CN" kern="100" dirty="0">
                <a:latin typeface="Times New Roman" panose="02020603050405020304" pitchFamily="18" charset="0"/>
              </a:rPr>
              <a:t>与</a:t>
            </a:r>
            <a:r>
              <a:rPr lang="en-US" altLang="zh-CN" kern="100" dirty="0">
                <a:latin typeface="Times New Roman" panose="02020603050405020304" pitchFamily="18" charset="0"/>
              </a:rPr>
              <a:t>PC3</a:t>
            </a:r>
            <a:r>
              <a:rPr lang="zh-CN" altLang="zh-CN" kern="100" dirty="0">
                <a:latin typeface="Times New Roman" panose="02020603050405020304" pitchFamily="18" charset="0"/>
              </a:rPr>
              <a:t>在同一个</a:t>
            </a:r>
            <a:r>
              <a:rPr lang="en-US" altLang="zh-CN" kern="100" dirty="0">
                <a:latin typeface="Times New Roman" panose="02020603050405020304" pitchFamily="18" charset="0"/>
              </a:rPr>
              <a:t>VLAN</a:t>
            </a:r>
            <a:r>
              <a:rPr lang="zh-CN" altLang="zh-CN" kern="100" dirty="0">
                <a:latin typeface="Times New Roman" panose="02020603050405020304" pitchFamily="18" charset="0"/>
              </a:rPr>
              <a:t>（</a:t>
            </a:r>
            <a:r>
              <a:rPr lang="en-US" altLang="zh-CN" kern="100" dirty="0">
                <a:latin typeface="Times New Roman" panose="02020603050405020304" pitchFamily="18" charset="0"/>
              </a:rPr>
              <a:t>VLAN2</a:t>
            </a:r>
            <a:r>
              <a:rPr lang="zh-CN" altLang="zh-CN" kern="100" dirty="0">
                <a:latin typeface="Times New Roman" panose="02020603050405020304" pitchFamily="18" charset="0"/>
              </a:rPr>
              <a:t>）中，能互相访问；</a:t>
            </a: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PC2</a:t>
            </a:r>
            <a:r>
              <a:rPr lang="zh-CN" altLang="zh-CN" kern="100" dirty="0">
                <a:latin typeface="Times New Roman" panose="02020603050405020304" pitchFamily="18" charset="0"/>
              </a:rPr>
              <a:t>与</a:t>
            </a:r>
            <a:r>
              <a:rPr lang="en-US" altLang="zh-CN" kern="100" dirty="0">
                <a:latin typeface="Times New Roman" panose="02020603050405020304" pitchFamily="18" charset="0"/>
              </a:rPr>
              <a:t>PC4</a:t>
            </a:r>
            <a:r>
              <a:rPr lang="zh-CN" altLang="zh-CN" kern="100" dirty="0">
                <a:latin typeface="Times New Roman" panose="02020603050405020304" pitchFamily="18" charset="0"/>
              </a:rPr>
              <a:t>在同一个</a:t>
            </a:r>
            <a:r>
              <a:rPr lang="en-US" altLang="zh-CN" kern="100" dirty="0">
                <a:latin typeface="Times New Roman" panose="02020603050405020304" pitchFamily="18" charset="0"/>
              </a:rPr>
              <a:t>VLAN</a:t>
            </a:r>
            <a:r>
              <a:rPr lang="zh-CN" altLang="zh-CN" kern="100" dirty="0">
                <a:latin typeface="Times New Roman" panose="02020603050405020304" pitchFamily="18" charset="0"/>
              </a:rPr>
              <a:t>（</a:t>
            </a:r>
            <a:r>
              <a:rPr lang="en-US" altLang="zh-CN" kern="100" dirty="0">
                <a:latin typeface="Times New Roman" panose="02020603050405020304" pitchFamily="18" charset="0"/>
              </a:rPr>
              <a:t>VLAN3</a:t>
            </a:r>
            <a:r>
              <a:rPr lang="zh-CN" altLang="zh-CN" kern="100" dirty="0">
                <a:latin typeface="Times New Roman" panose="02020603050405020304" pitchFamily="18" charset="0"/>
              </a:rPr>
              <a:t>）中，能互相访问；</a:t>
            </a:r>
            <a:endParaRPr lang="en-US" altLang="zh-CN"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en-US" altLang="zh-CN" kern="100" dirty="0">
                <a:latin typeface="Times New Roman" panose="02020603050405020304" pitchFamily="18" charset="0"/>
              </a:rPr>
              <a:t>PC1</a:t>
            </a:r>
            <a:r>
              <a:rPr lang="zh-CN" altLang="en-US" kern="100" dirty="0">
                <a:latin typeface="Times New Roman" panose="02020603050405020304" pitchFamily="18" charset="0"/>
              </a:rPr>
              <a:t>和</a:t>
            </a:r>
            <a:r>
              <a:rPr lang="en-US" altLang="zh-CN" kern="100" dirty="0">
                <a:latin typeface="Times New Roman" panose="02020603050405020304" pitchFamily="18" charset="0"/>
              </a:rPr>
              <a:t>PC2</a:t>
            </a:r>
            <a:r>
              <a:rPr lang="zh-CN" altLang="en-US" kern="100" dirty="0">
                <a:latin typeface="Times New Roman" panose="02020603050405020304" pitchFamily="18" charset="0"/>
              </a:rPr>
              <a:t>不能相互访问，</a:t>
            </a:r>
            <a:r>
              <a:rPr lang="en-US" altLang="zh-CN" kern="100" dirty="0">
                <a:latin typeface="Times New Roman" panose="02020603050405020304" pitchFamily="18" charset="0"/>
              </a:rPr>
              <a:t> PC3</a:t>
            </a:r>
            <a:r>
              <a:rPr lang="zh-CN" altLang="en-US" kern="100" dirty="0">
                <a:latin typeface="Times New Roman" panose="02020603050405020304" pitchFamily="18" charset="0"/>
              </a:rPr>
              <a:t>和</a:t>
            </a:r>
            <a:r>
              <a:rPr lang="en-US" altLang="zh-CN" kern="100" dirty="0">
                <a:latin typeface="Times New Roman" panose="02020603050405020304" pitchFamily="18" charset="0"/>
              </a:rPr>
              <a:t>PC4</a:t>
            </a:r>
            <a:r>
              <a:rPr lang="zh-CN" altLang="en-US" kern="100" dirty="0">
                <a:latin typeface="Times New Roman" panose="02020603050405020304" pitchFamily="18" charset="0"/>
              </a:rPr>
              <a:t>不能相互访问</a:t>
            </a:r>
            <a:endParaRPr lang="zh-CN" altLang="zh-CN" kern="100" dirty="0">
              <a:latin typeface="Times New Roman" panose="02020603050405020304" pitchFamily="18" charset="0"/>
            </a:endParaRPr>
          </a:p>
        </p:txBody>
      </p:sp>
      <p:sp>
        <p:nvSpPr>
          <p:cNvPr id="7" name="椭圆 6">
            <a:extLst>
              <a:ext uri="{FF2B5EF4-FFF2-40B4-BE49-F238E27FC236}">
                <a16:creationId xmlns:a16="http://schemas.microsoft.com/office/drawing/2014/main" id="{A5E0DA61-E40B-453E-B06A-E8237566FA11}"/>
              </a:ext>
            </a:extLst>
          </p:cNvPr>
          <p:cNvSpPr/>
          <p:nvPr/>
        </p:nvSpPr>
        <p:spPr>
          <a:xfrm>
            <a:off x="1259632" y="3573016"/>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0CA2F6-A6D9-4264-80FE-6C8C24673057}"/>
              </a:ext>
            </a:extLst>
          </p:cNvPr>
          <p:cNvSpPr/>
          <p:nvPr/>
        </p:nvSpPr>
        <p:spPr>
          <a:xfrm>
            <a:off x="3868688" y="3557333"/>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DF1B66D-D81D-4CE8-9CC2-7002DF22A7E4}"/>
              </a:ext>
            </a:extLst>
          </p:cNvPr>
          <p:cNvSpPr/>
          <p:nvPr/>
        </p:nvSpPr>
        <p:spPr>
          <a:xfrm>
            <a:off x="2771800" y="3645024"/>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B1C1804-45D5-4ED0-8E86-1D4438764171}"/>
              </a:ext>
            </a:extLst>
          </p:cNvPr>
          <p:cNvSpPr/>
          <p:nvPr/>
        </p:nvSpPr>
        <p:spPr>
          <a:xfrm>
            <a:off x="5715744" y="3650347"/>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D8FF4EFE-5FFE-47FE-A524-7EA6C648CDC5}"/>
              </a:ext>
            </a:extLst>
          </p:cNvPr>
          <p:cNvSpPr/>
          <p:nvPr/>
        </p:nvSpPr>
        <p:spPr>
          <a:xfrm>
            <a:off x="1880280" y="3125600"/>
            <a:ext cx="2664296" cy="936104"/>
          </a:xfrm>
          <a:prstGeom prst="arc">
            <a:avLst>
              <a:gd name="adj1" fmla="val 11025690"/>
              <a:gd name="adj2" fmla="val 215782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63115C01-9BA2-43FA-B32D-5FD9813FC03D}"/>
              </a:ext>
            </a:extLst>
          </p:cNvPr>
          <p:cNvSpPr/>
          <p:nvPr/>
        </p:nvSpPr>
        <p:spPr>
          <a:xfrm>
            <a:off x="3522556" y="3201281"/>
            <a:ext cx="2664296" cy="936104"/>
          </a:xfrm>
          <a:prstGeom prst="arc">
            <a:avLst>
              <a:gd name="adj1" fmla="val 11025690"/>
              <a:gd name="adj2" fmla="val 21578219"/>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5169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D74199-3331-4755-B626-1104F46723F3}"/>
              </a:ext>
            </a:extLst>
          </p:cNvPr>
          <p:cNvSpPr>
            <a:spLocks noGrp="1"/>
          </p:cNvSpPr>
          <p:nvPr>
            <p:ph type="title"/>
          </p:nvPr>
        </p:nvSpPr>
        <p:spPr/>
        <p:txBody>
          <a:bodyPr/>
          <a:lstStyle/>
          <a:p>
            <a:r>
              <a:rPr lang="zh-CN" altLang="en-US" dirty="0"/>
              <a:t>组网实验</a:t>
            </a:r>
            <a:r>
              <a:rPr lang="en-US" altLang="zh-CN" dirty="0"/>
              <a:t>--</a:t>
            </a:r>
            <a:r>
              <a:rPr lang="zh-CN" altLang="en-US" dirty="0"/>
              <a:t>实验内容</a:t>
            </a:r>
          </a:p>
        </p:txBody>
      </p:sp>
      <p:sp>
        <p:nvSpPr>
          <p:cNvPr id="5" name="页脚占位符 4">
            <a:extLst>
              <a:ext uri="{FF2B5EF4-FFF2-40B4-BE49-F238E27FC236}">
                <a16:creationId xmlns:a16="http://schemas.microsoft.com/office/drawing/2014/main" id="{90FD026D-8239-4854-A11A-6EBF243B70FF}"/>
              </a:ext>
            </a:extLst>
          </p:cNvPr>
          <p:cNvSpPr>
            <a:spLocks noGrp="1"/>
          </p:cNvSpPr>
          <p:nvPr>
            <p:ph type="ftr" sz="quarter" idx="11"/>
          </p:nvPr>
        </p:nvSpPr>
        <p:spPr/>
        <p:txBody>
          <a:bodyPr/>
          <a:lstStyle/>
          <a:p>
            <a:fld id="{5EA0CBFB-73B9-4F45-8B28-D656C9FE4955}" type="slidenum">
              <a:rPr lang="en-US" altLang="zh-CN" smtClean="0"/>
              <a:pPr/>
              <a:t>24</a:t>
            </a:fld>
            <a:endParaRPr lang="en-US" altLang="zh-CN"/>
          </a:p>
        </p:txBody>
      </p:sp>
      <p:pic>
        <p:nvPicPr>
          <p:cNvPr id="4098" name="图片 60">
            <a:extLst>
              <a:ext uri="{FF2B5EF4-FFF2-40B4-BE49-F238E27FC236}">
                <a16:creationId xmlns:a16="http://schemas.microsoft.com/office/drawing/2014/main" id="{841CEE32-8D5F-4CC1-9E86-E7B8A3BC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椭圆 6">
            <a:extLst>
              <a:ext uri="{FF2B5EF4-FFF2-40B4-BE49-F238E27FC236}">
                <a16:creationId xmlns:a16="http://schemas.microsoft.com/office/drawing/2014/main" id="{A5E0DA61-E40B-453E-B06A-E8237566FA11}"/>
              </a:ext>
            </a:extLst>
          </p:cNvPr>
          <p:cNvSpPr/>
          <p:nvPr/>
        </p:nvSpPr>
        <p:spPr>
          <a:xfrm>
            <a:off x="1259632" y="3573016"/>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D0CA2F6-A6D9-4264-80FE-6C8C24673057}"/>
              </a:ext>
            </a:extLst>
          </p:cNvPr>
          <p:cNvSpPr/>
          <p:nvPr/>
        </p:nvSpPr>
        <p:spPr>
          <a:xfrm>
            <a:off x="3868688" y="3557333"/>
            <a:ext cx="1296144" cy="1263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DF1B66D-D81D-4CE8-9CC2-7002DF22A7E4}"/>
              </a:ext>
            </a:extLst>
          </p:cNvPr>
          <p:cNvSpPr/>
          <p:nvPr/>
        </p:nvSpPr>
        <p:spPr>
          <a:xfrm>
            <a:off x="2771800" y="3645024"/>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B1C1804-45D5-4ED0-8E86-1D4438764171}"/>
              </a:ext>
            </a:extLst>
          </p:cNvPr>
          <p:cNvSpPr/>
          <p:nvPr/>
        </p:nvSpPr>
        <p:spPr>
          <a:xfrm>
            <a:off x="5715744" y="3650347"/>
            <a:ext cx="1024880" cy="119103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D8FF4EFE-5FFE-47FE-A524-7EA6C648CDC5}"/>
              </a:ext>
            </a:extLst>
          </p:cNvPr>
          <p:cNvSpPr/>
          <p:nvPr/>
        </p:nvSpPr>
        <p:spPr>
          <a:xfrm>
            <a:off x="1880280" y="3125600"/>
            <a:ext cx="2664296" cy="936104"/>
          </a:xfrm>
          <a:prstGeom prst="arc">
            <a:avLst>
              <a:gd name="adj1" fmla="val 11025690"/>
              <a:gd name="adj2" fmla="val 2157821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a:extLst>
              <a:ext uri="{FF2B5EF4-FFF2-40B4-BE49-F238E27FC236}">
                <a16:creationId xmlns:a16="http://schemas.microsoft.com/office/drawing/2014/main" id="{63115C01-9BA2-43FA-B32D-5FD9813FC03D}"/>
              </a:ext>
            </a:extLst>
          </p:cNvPr>
          <p:cNvSpPr/>
          <p:nvPr/>
        </p:nvSpPr>
        <p:spPr>
          <a:xfrm>
            <a:off x="3522556" y="3201281"/>
            <a:ext cx="2664296" cy="936104"/>
          </a:xfrm>
          <a:prstGeom prst="arc">
            <a:avLst>
              <a:gd name="adj1" fmla="val 11025690"/>
              <a:gd name="adj2" fmla="val 21578219"/>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FAAD716-D0D2-4FB2-9C20-1654B7E9DFBD}"/>
              </a:ext>
            </a:extLst>
          </p:cNvPr>
          <p:cNvSpPr/>
          <p:nvPr/>
        </p:nvSpPr>
        <p:spPr>
          <a:xfrm>
            <a:off x="755576" y="5176425"/>
            <a:ext cx="786397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第二阶段任务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zh-CN" altLang="zh-CN" kern="100" dirty="0">
                <a:latin typeface="Times New Roman" panose="02020603050405020304" pitchFamily="18" charset="0"/>
              </a:rPr>
              <a:t>通过配置</a:t>
            </a:r>
            <a:r>
              <a:rPr lang="zh-CN" altLang="en-US" kern="100" dirty="0">
                <a:latin typeface="Times New Roman" panose="02020603050405020304" pitchFamily="18" charset="0"/>
              </a:rPr>
              <a:t>三层</a:t>
            </a:r>
            <a:r>
              <a:rPr lang="zh-CN" altLang="zh-CN" kern="100" dirty="0">
                <a:latin typeface="Times New Roman" panose="02020603050405020304" pitchFamily="18" charset="0"/>
              </a:rPr>
              <a:t>交换机，使得</a:t>
            </a:r>
            <a:r>
              <a:rPr lang="en-US" altLang="zh-CN" kern="100" dirty="0">
                <a:latin typeface="Times New Roman" panose="02020603050405020304" pitchFamily="18" charset="0"/>
              </a:rPr>
              <a:t>PC1</a:t>
            </a:r>
            <a:r>
              <a:rPr lang="zh-CN" altLang="zh-CN" kern="100" dirty="0">
                <a:latin typeface="Times New Roman" panose="02020603050405020304" pitchFamily="18" charset="0"/>
              </a:rPr>
              <a:t>、</a:t>
            </a:r>
            <a:r>
              <a:rPr lang="en-US" altLang="zh-CN" kern="100" dirty="0">
                <a:latin typeface="Times New Roman" panose="02020603050405020304" pitchFamily="18" charset="0"/>
              </a:rPr>
              <a:t>PC2</a:t>
            </a:r>
            <a:r>
              <a:rPr lang="zh-CN" altLang="zh-CN" kern="100" dirty="0">
                <a:latin typeface="Times New Roman" panose="02020603050405020304" pitchFamily="18" charset="0"/>
              </a:rPr>
              <a:t>、</a:t>
            </a:r>
            <a:r>
              <a:rPr lang="en-US" altLang="zh-CN" kern="100" dirty="0">
                <a:latin typeface="Times New Roman" panose="02020603050405020304" pitchFamily="18" charset="0"/>
              </a:rPr>
              <a:t>PC3</a:t>
            </a:r>
            <a:r>
              <a:rPr lang="zh-CN" altLang="zh-CN" kern="100" dirty="0">
                <a:latin typeface="Times New Roman" panose="02020603050405020304" pitchFamily="18" charset="0"/>
              </a:rPr>
              <a:t>、</a:t>
            </a:r>
            <a:r>
              <a:rPr lang="en-US" altLang="zh-CN" kern="100" dirty="0">
                <a:latin typeface="Times New Roman" panose="02020603050405020304" pitchFamily="18" charset="0"/>
              </a:rPr>
              <a:t>PC4</a:t>
            </a:r>
            <a:r>
              <a:rPr lang="zh-CN" altLang="zh-CN" kern="100" dirty="0">
                <a:latin typeface="Times New Roman" panose="02020603050405020304" pitchFamily="18" charset="0"/>
              </a:rPr>
              <a:t>可以相互访问；</a:t>
            </a:r>
          </a:p>
        </p:txBody>
      </p:sp>
    </p:spTree>
    <p:extLst>
      <p:ext uri="{BB962C8B-B14F-4D97-AF65-F5344CB8AC3E}">
        <p14:creationId xmlns:p14="http://schemas.microsoft.com/office/powerpoint/2010/main" val="214864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D74199-3331-4755-B626-1104F46723F3}"/>
              </a:ext>
            </a:extLst>
          </p:cNvPr>
          <p:cNvSpPr>
            <a:spLocks noGrp="1"/>
          </p:cNvSpPr>
          <p:nvPr>
            <p:ph type="title"/>
          </p:nvPr>
        </p:nvSpPr>
        <p:spPr/>
        <p:txBody>
          <a:bodyPr/>
          <a:lstStyle/>
          <a:p>
            <a:r>
              <a:rPr lang="zh-CN" altLang="en-US" dirty="0"/>
              <a:t>组网实验</a:t>
            </a:r>
            <a:r>
              <a:rPr lang="en-US" altLang="zh-CN" dirty="0"/>
              <a:t>--</a:t>
            </a:r>
            <a:r>
              <a:rPr lang="zh-CN" altLang="en-US" dirty="0"/>
              <a:t>实验内容</a:t>
            </a:r>
          </a:p>
        </p:txBody>
      </p:sp>
      <p:sp>
        <p:nvSpPr>
          <p:cNvPr id="5" name="页脚占位符 4">
            <a:extLst>
              <a:ext uri="{FF2B5EF4-FFF2-40B4-BE49-F238E27FC236}">
                <a16:creationId xmlns:a16="http://schemas.microsoft.com/office/drawing/2014/main" id="{90FD026D-8239-4854-A11A-6EBF243B70FF}"/>
              </a:ext>
            </a:extLst>
          </p:cNvPr>
          <p:cNvSpPr>
            <a:spLocks noGrp="1"/>
          </p:cNvSpPr>
          <p:nvPr>
            <p:ph type="ftr" sz="quarter" idx="11"/>
          </p:nvPr>
        </p:nvSpPr>
        <p:spPr/>
        <p:txBody>
          <a:bodyPr/>
          <a:lstStyle/>
          <a:p>
            <a:fld id="{5EA0CBFB-73B9-4F45-8B28-D656C9FE4955}" type="slidenum">
              <a:rPr lang="en-US" altLang="zh-CN" smtClean="0"/>
              <a:pPr/>
              <a:t>25</a:t>
            </a:fld>
            <a:endParaRPr lang="en-US" altLang="zh-CN"/>
          </a:p>
        </p:txBody>
      </p:sp>
      <p:pic>
        <p:nvPicPr>
          <p:cNvPr id="4098" name="图片 60">
            <a:extLst>
              <a:ext uri="{FF2B5EF4-FFF2-40B4-BE49-F238E27FC236}">
                <a16:creationId xmlns:a16="http://schemas.microsoft.com/office/drawing/2014/main" id="{841CEE32-8D5F-4CC1-9E86-E7B8A3BC2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19656"/>
            <a:ext cx="5534025"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5" name="直接箭头连接符 14"/>
          <p:cNvCxnSpPr/>
          <p:nvPr/>
        </p:nvCxnSpPr>
        <p:spPr>
          <a:xfrm>
            <a:off x="2195736" y="1412776"/>
            <a:ext cx="3600227" cy="2304256"/>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195736" y="1412776"/>
            <a:ext cx="2016224" cy="2448272"/>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195736" y="1484784"/>
            <a:ext cx="1008112" cy="2376264"/>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835696" y="1484784"/>
            <a:ext cx="288032" cy="2232248"/>
          </a:xfrm>
          <a:prstGeom prst="straightConnector1">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0FAAD716-D0D2-4FB2-9C20-1654B7E9DFBD}"/>
              </a:ext>
            </a:extLst>
          </p:cNvPr>
          <p:cNvSpPr/>
          <p:nvPr/>
        </p:nvSpPr>
        <p:spPr>
          <a:xfrm>
            <a:off x="755576" y="5176425"/>
            <a:ext cx="7863979"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1" algn="just">
              <a:lnSpc>
                <a:spcPct val="150000"/>
              </a:lnSpc>
              <a:spcAft>
                <a:spcPts val="0"/>
              </a:spcAft>
            </a:pPr>
            <a:r>
              <a:rPr lang="zh-CN" altLang="en-US" b="1" kern="100" dirty="0">
                <a:latin typeface="Times New Roman" panose="02020603050405020304" pitchFamily="18" charset="0"/>
              </a:rPr>
              <a:t>第三阶段（进阶）任务</a:t>
            </a:r>
            <a:endParaRPr lang="en-US" altLang="zh-CN" b="1" kern="100" dirty="0">
              <a:latin typeface="Times New Roman" panose="02020603050405020304" pitchFamily="18" charset="0"/>
            </a:endParaRPr>
          </a:p>
          <a:p>
            <a:pPr marL="800100" lvl="1" indent="-342900" algn="just">
              <a:lnSpc>
                <a:spcPct val="150000"/>
              </a:lnSpc>
              <a:spcAft>
                <a:spcPts val="0"/>
              </a:spcAft>
              <a:buFont typeface="+mj-ea"/>
              <a:buAutoNum type="circleNumDbPlain"/>
            </a:pPr>
            <a:r>
              <a:rPr lang="zh-CN" altLang="en-US" kern="100" dirty="0">
                <a:latin typeface="Times New Roman" panose="02020603050405020304" pitchFamily="18" charset="0"/>
              </a:rPr>
              <a:t>配置路由器和</a:t>
            </a:r>
            <a:r>
              <a:rPr lang="en-US" altLang="zh-CN" kern="100" dirty="0">
                <a:latin typeface="Times New Roman" panose="02020603050405020304" pitchFamily="18" charset="0"/>
              </a:rPr>
              <a:t>AP</a:t>
            </a:r>
            <a:r>
              <a:rPr lang="zh-CN" altLang="en-US" kern="100" dirty="0">
                <a:latin typeface="Times New Roman" panose="02020603050405020304" pitchFamily="18" charset="0"/>
              </a:rPr>
              <a:t>，使</a:t>
            </a:r>
            <a:r>
              <a:rPr lang="zh-CN" altLang="zh-CN" kern="100" dirty="0">
                <a:latin typeface="Times New Roman" panose="02020603050405020304" pitchFamily="18" charset="0"/>
              </a:rPr>
              <a:t>笔记本电脑通过</a:t>
            </a:r>
            <a:r>
              <a:rPr lang="en-US" altLang="zh-CN" kern="100" dirty="0">
                <a:latin typeface="Times New Roman" panose="02020603050405020304" pitchFamily="18" charset="0"/>
              </a:rPr>
              <a:t>AP</a:t>
            </a:r>
            <a:r>
              <a:rPr lang="zh-CN" altLang="zh-CN" kern="100" dirty="0">
                <a:latin typeface="Times New Roman" panose="02020603050405020304" pitchFamily="18" charset="0"/>
              </a:rPr>
              <a:t>无线上网，</a:t>
            </a:r>
            <a:r>
              <a:rPr lang="zh-CN" altLang="en-US" kern="100" dirty="0">
                <a:latin typeface="Times New Roman" panose="02020603050405020304" pitchFamily="18" charset="0"/>
              </a:rPr>
              <a:t>并</a:t>
            </a:r>
            <a:r>
              <a:rPr lang="zh-CN" altLang="zh-CN" kern="100" dirty="0">
                <a:latin typeface="Times New Roman" panose="02020603050405020304" pitchFamily="18" charset="0"/>
              </a:rPr>
              <a:t>跟</a:t>
            </a:r>
            <a:r>
              <a:rPr lang="en-US" altLang="zh-CN" kern="100" dirty="0">
                <a:latin typeface="Times New Roman" panose="02020603050405020304" pitchFamily="18" charset="0"/>
              </a:rPr>
              <a:t>PC1</a:t>
            </a:r>
            <a:r>
              <a:rPr lang="zh-CN" altLang="zh-CN" kern="100" dirty="0">
                <a:latin typeface="Times New Roman" panose="02020603050405020304" pitchFamily="18" charset="0"/>
              </a:rPr>
              <a:t>、</a:t>
            </a:r>
            <a:r>
              <a:rPr lang="en-US" altLang="zh-CN" kern="100" dirty="0">
                <a:latin typeface="Times New Roman" panose="02020603050405020304" pitchFamily="18" charset="0"/>
              </a:rPr>
              <a:t>PC2</a:t>
            </a:r>
            <a:r>
              <a:rPr lang="zh-CN" altLang="zh-CN" kern="100" dirty="0">
                <a:latin typeface="Times New Roman" panose="02020603050405020304" pitchFamily="18" charset="0"/>
              </a:rPr>
              <a:t>、</a:t>
            </a:r>
            <a:r>
              <a:rPr lang="en-US" altLang="zh-CN" kern="100" dirty="0">
                <a:latin typeface="Times New Roman" panose="02020603050405020304" pitchFamily="18" charset="0"/>
              </a:rPr>
              <a:t>PC3</a:t>
            </a:r>
            <a:r>
              <a:rPr lang="zh-CN" altLang="zh-CN" kern="100" dirty="0">
                <a:latin typeface="Times New Roman" panose="02020603050405020304" pitchFamily="18" charset="0"/>
              </a:rPr>
              <a:t>、</a:t>
            </a:r>
            <a:r>
              <a:rPr lang="en-US" altLang="zh-CN" kern="100" dirty="0">
                <a:latin typeface="Times New Roman" panose="02020603050405020304" pitchFamily="18" charset="0"/>
              </a:rPr>
              <a:t>PC4</a:t>
            </a:r>
            <a:r>
              <a:rPr lang="zh-CN" altLang="zh-CN" kern="100" dirty="0">
                <a:latin typeface="Times New Roman" panose="02020603050405020304" pitchFamily="18" charset="0"/>
              </a:rPr>
              <a:t>之间互通。</a:t>
            </a:r>
          </a:p>
        </p:txBody>
      </p:sp>
    </p:spTree>
    <p:extLst>
      <p:ext uri="{BB962C8B-B14F-4D97-AF65-F5344CB8AC3E}">
        <p14:creationId xmlns:p14="http://schemas.microsoft.com/office/powerpoint/2010/main" val="1056648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问题与思考</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26</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9" y="752307"/>
            <a:ext cx="2691120"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实验背后的问题</a:t>
              </a:r>
              <a:endParaRPr lang="zh-CN" sz="2400" dirty="0">
                <a:latin typeface="微软雅黑" pitchFamily="34" charset="-122"/>
                <a:ea typeface="微软雅黑" pitchFamily="34" charset="-122"/>
              </a:endParaRPr>
            </a:p>
          </p:txBody>
        </p:sp>
      </p:grpSp>
      <p:sp>
        <p:nvSpPr>
          <p:cNvPr id="16" name="文本框 15">
            <a:extLst>
              <a:ext uri="{FF2B5EF4-FFF2-40B4-BE49-F238E27FC236}">
                <a16:creationId xmlns:a16="http://schemas.microsoft.com/office/drawing/2014/main" id="{5746B77E-875B-43C0-984D-189A29365F26}"/>
              </a:ext>
            </a:extLst>
          </p:cNvPr>
          <p:cNvSpPr txBox="1"/>
          <p:nvPr/>
        </p:nvSpPr>
        <p:spPr>
          <a:xfrm>
            <a:off x="430270" y="1542393"/>
            <a:ext cx="8102170" cy="2809936"/>
          </a:xfrm>
          <a:prstGeom prst="rect">
            <a:avLst/>
          </a:prstGeom>
          <a:noFill/>
        </p:spPr>
        <p:txBody>
          <a:bodyPr wrap="square" rtlCol="0">
            <a:spAutoFit/>
          </a:bodyPr>
          <a:lstStyle/>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：为什么要划分子网？</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：为什么划分了子网还要划分</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p>
          <a:p>
            <a:pPr>
              <a:lnSpc>
                <a:spcPct val="150000"/>
              </a:lnSpc>
            </a:pP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：为什么划分子网和</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r>
              <a:rPr lang="zh-CN" altLang="en-US" sz="2000" b="1" dirty="0">
                <a:solidFill>
                  <a:srgbClr val="FF0000"/>
                </a:solidFill>
                <a:latin typeface="微软雅黑 Light" panose="020B0502040204020203" pitchFamily="34" charset="-122"/>
                <a:ea typeface="微软雅黑 Light" panose="020B0502040204020203" pitchFamily="34" charset="-122"/>
              </a:rPr>
              <a:t>后又要用路由器让他们可以相互通信</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9933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实验室环境介绍</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27</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9" y="752307"/>
            <a:ext cx="2691120"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实验背后的问题</a:t>
              </a:r>
              <a:endParaRPr lang="zh-CN" sz="2400" dirty="0">
                <a:latin typeface="微软雅黑" pitchFamily="34" charset="-122"/>
                <a:ea typeface="微软雅黑" pitchFamily="34" charset="-122"/>
              </a:endParaRPr>
            </a:p>
          </p:txBody>
        </p:sp>
      </p:grpSp>
      <p:sp>
        <p:nvSpPr>
          <p:cNvPr id="16" name="文本框 15">
            <a:extLst>
              <a:ext uri="{FF2B5EF4-FFF2-40B4-BE49-F238E27FC236}">
                <a16:creationId xmlns:a16="http://schemas.microsoft.com/office/drawing/2014/main" id="{5746B77E-875B-43C0-984D-189A29365F26}"/>
              </a:ext>
            </a:extLst>
          </p:cNvPr>
          <p:cNvSpPr txBox="1"/>
          <p:nvPr/>
        </p:nvSpPr>
        <p:spPr>
          <a:xfrm>
            <a:off x="430270" y="1542393"/>
            <a:ext cx="3888432" cy="4194931"/>
          </a:xfrm>
          <a:prstGeom prst="rect">
            <a:avLst/>
          </a:prstGeom>
          <a:noFill/>
        </p:spPr>
        <p:txBody>
          <a:bodyPr wrap="square" rtlCol="0">
            <a:spAutoFit/>
          </a:bodyPr>
          <a:lstStyle/>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：为什么要划分子网？</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：便于管理</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：为什么划分了子网还要划分</a:t>
            </a:r>
            <a:r>
              <a:rPr lang="en-US" altLang="zh-CN" sz="2000" b="1" dirty="0">
                <a:solidFill>
                  <a:srgbClr val="FF0000"/>
                </a:solidFill>
                <a:latin typeface="微软雅黑 Light" panose="020B0502040204020203" pitchFamily="34" charset="-122"/>
                <a:ea typeface="微软雅黑 Light" panose="020B0502040204020203" pitchFamily="34" charset="-122"/>
              </a:rPr>
              <a:t>VLAN</a:t>
            </a: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：子网不能隔离广播</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Q</a:t>
            </a:r>
            <a:r>
              <a:rPr lang="zh-CN" altLang="en-US" sz="2000" b="1" dirty="0">
                <a:solidFill>
                  <a:srgbClr val="FF0000"/>
                </a:solidFill>
                <a:latin typeface="微软雅黑 Light" panose="020B0502040204020203" pitchFamily="34" charset="-122"/>
                <a:ea typeface="微软雅黑 Light" panose="020B0502040204020203" pitchFamily="34" charset="-122"/>
              </a:rPr>
              <a:t>：为什么划分子网和</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FF0000"/>
                </a:solidFill>
                <a:latin typeface="微软雅黑 Light" panose="020B0502040204020203" pitchFamily="34" charset="-122"/>
                <a:ea typeface="微软雅黑 Light" panose="020B0502040204020203" pitchFamily="34" charset="-122"/>
              </a:rPr>
              <a:t>VLAN</a:t>
            </a:r>
            <a:r>
              <a:rPr lang="zh-CN" altLang="en-US" sz="2000" b="1" dirty="0">
                <a:solidFill>
                  <a:srgbClr val="FF0000"/>
                </a:solidFill>
                <a:latin typeface="微软雅黑 Light" panose="020B0502040204020203" pitchFamily="34" charset="-122"/>
                <a:ea typeface="微软雅黑 Light" panose="020B0502040204020203" pitchFamily="34" charset="-122"/>
              </a:rPr>
              <a:t>后又要用路由器</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zh-CN" altLang="en-US" sz="2000" b="1" dirty="0">
                <a:solidFill>
                  <a:srgbClr val="FF0000"/>
                </a:solidFill>
                <a:latin typeface="微软雅黑 Light" panose="020B0502040204020203" pitchFamily="34" charset="-122"/>
                <a:ea typeface="微软雅黑 Light" panose="020B0502040204020203" pitchFamily="34" charset="-122"/>
              </a:rPr>
              <a:t>让他们可以相互通信</a:t>
            </a:r>
            <a:endParaRPr lang="en-US" altLang="zh-CN" sz="2000" b="1" dirty="0">
              <a:solidFill>
                <a:srgbClr val="FF0000"/>
              </a:solidFill>
              <a:latin typeface="微软雅黑 Light" panose="020B0502040204020203" pitchFamily="34" charset="-122"/>
              <a:ea typeface="微软雅黑 Light" panose="020B0502040204020203" pitchFamily="34" charset="-122"/>
            </a:endParaRPr>
          </a:p>
          <a:p>
            <a:pPr>
              <a:lnSpc>
                <a:spcPct val="150000"/>
              </a:lnSpc>
            </a:pPr>
            <a:r>
              <a:rPr lang="en-US" altLang="zh-CN" sz="2000" b="1" dirty="0">
                <a:solidFill>
                  <a:srgbClr val="0000FF"/>
                </a:solidFill>
                <a:latin typeface="微软雅黑 Light" panose="020B0502040204020203" pitchFamily="34" charset="-122"/>
                <a:ea typeface="微软雅黑 Light" panose="020B0502040204020203" pitchFamily="34" charset="-122"/>
              </a:rPr>
              <a:t>A</a:t>
            </a:r>
            <a:r>
              <a:rPr lang="zh-CN" altLang="en-US" sz="2000" b="1" dirty="0">
                <a:solidFill>
                  <a:srgbClr val="0000FF"/>
                </a:solidFill>
                <a:latin typeface="微软雅黑 Light" panose="020B0502040204020203" pitchFamily="34" charset="-122"/>
                <a:ea typeface="微软雅黑 Light" panose="020B0502040204020203" pitchFamily="34" charset="-122"/>
              </a:rPr>
              <a:t>：可控</a:t>
            </a:r>
            <a:endParaRPr lang="en-US" altLang="zh-CN" sz="2000" b="1" dirty="0">
              <a:solidFill>
                <a:srgbClr val="0000FF"/>
              </a:solidFill>
              <a:latin typeface="微软雅黑 Light" panose="020B0502040204020203" pitchFamily="34" charset="-122"/>
              <a:ea typeface="微软雅黑 Light" panose="020B0502040204020203" pitchFamily="34" charset="-122"/>
            </a:endParaRPr>
          </a:p>
        </p:txBody>
      </p:sp>
      <p:pic>
        <p:nvPicPr>
          <p:cNvPr id="3074" name="Picture 2" descr="http://image109.360doc.com/DownloadImg/2018/02/2710/125673855_1_20180227102740410">
            <a:extLst>
              <a:ext uri="{FF2B5EF4-FFF2-40B4-BE49-F238E27FC236}">
                <a16:creationId xmlns:a16="http://schemas.microsoft.com/office/drawing/2014/main" id="{5C215711-6806-4324-AC43-3C301D4852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8" r="5939" b="18304"/>
          <a:stretch/>
        </p:blipFill>
        <p:spPr bwMode="auto">
          <a:xfrm>
            <a:off x="3437881" y="3607124"/>
            <a:ext cx="5400601" cy="2630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109.360doc.com/DownloadImg/2018/02/2710/125673855_2_20180227102740488">
            <a:extLst>
              <a:ext uri="{FF2B5EF4-FFF2-40B4-BE49-F238E27FC236}">
                <a16:creationId xmlns:a16="http://schemas.microsoft.com/office/drawing/2014/main" id="{DBE030A1-623F-4E5F-B61B-90BF77BBCE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64" t="10235" r="11188" b="10427"/>
          <a:stretch/>
        </p:blipFill>
        <p:spPr bwMode="auto">
          <a:xfrm>
            <a:off x="4736131" y="1145806"/>
            <a:ext cx="3888432" cy="283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实验流程</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a:xfrm>
            <a:off x="1411562" y="6370004"/>
            <a:ext cx="2133600" cy="457200"/>
          </a:xfrm>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28</a:t>
            </a:fld>
            <a:endParaRPr lang="en-US" altLang="zh-CN" dirty="0"/>
          </a:p>
        </p:txBody>
      </p:sp>
      <p:sp>
        <p:nvSpPr>
          <p:cNvPr id="10" name="圆角矩形 15">
            <a:extLst>
              <a:ext uri="{FF2B5EF4-FFF2-40B4-BE49-F238E27FC236}">
                <a16:creationId xmlns:a16="http://schemas.microsoft.com/office/drawing/2014/main" id="{C9A4ECB4-BA99-43D8-9194-44A7F7F2888E}"/>
              </a:ext>
            </a:extLst>
          </p:cNvPr>
          <p:cNvSpPr/>
          <p:nvPr/>
        </p:nvSpPr>
        <p:spPr bwMode="auto">
          <a:xfrm>
            <a:off x="1763688" y="836473"/>
            <a:ext cx="5400000" cy="720000"/>
          </a:xfrm>
          <a:prstGeom prst="roundRect">
            <a:avLst/>
          </a:prstGeom>
          <a:l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用仿真软件</a:t>
            </a:r>
            <a:r>
              <a:rPr lang="en-US" altLang="zh-CN" sz="2400" b="1" dirty="0" err="1">
                <a:latin typeface="微软雅黑" pitchFamily="34" charset="-122"/>
                <a:ea typeface="微软雅黑" pitchFamily="34" charset="-122"/>
              </a:rPr>
              <a:t>eNSP</a:t>
            </a:r>
            <a:r>
              <a:rPr lang="zh-CN" altLang="en-US" sz="2400" b="1" dirty="0">
                <a:latin typeface="微软雅黑" pitchFamily="34" charset="-122"/>
                <a:ea typeface="微软雅黑" pitchFamily="34" charset="-122"/>
              </a:rPr>
              <a:t>画出拓扑图</a:t>
            </a:r>
            <a:endParaRPr lang="zh-CN" altLang="en-US" sz="2400" b="1" dirty="0"/>
          </a:p>
        </p:txBody>
      </p:sp>
      <p:sp>
        <p:nvSpPr>
          <p:cNvPr id="16" name="圆角矩形 15">
            <a:extLst>
              <a:ext uri="{FF2B5EF4-FFF2-40B4-BE49-F238E27FC236}">
                <a16:creationId xmlns:a16="http://schemas.microsoft.com/office/drawing/2014/main" id="{E62F4CB2-9868-4666-9B5F-06C32676BA08}"/>
              </a:ext>
            </a:extLst>
          </p:cNvPr>
          <p:cNvSpPr/>
          <p:nvPr/>
        </p:nvSpPr>
        <p:spPr bwMode="auto">
          <a:xfrm>
            <a:off x="1763688" y="1782859"/>
            <a:ext cx="5400000" cy="720000"/>
          </a:xfrm>
          <a:prstGeom prst="roundRect">
            <a:avLst/>
          </a:prstGeom>
          <a:l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拓扑图上标注接口和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地址信息</a:t>
            </a:r>
            <a:endParaRPr lang="zh-CN" altLang="en-US" sz="2400" b="1" dirty="0"/>
          </a:p>
        </p:txBody>
      </p:sp>
      <p:sp>
        <p:nvSpPr>
          <p:cNvPr id="18" name="圆角矩形 15">
            <a:extLst>
              <a:ext uri="{FF2B5EF4-FFF2-40B4-BE49-F238E27FC236}">
                <a16:creationId xmlns:a16="http://schemas.microsoft.com/office/drawing/2014/main" id="{5737176A-EE7E-49B0-ABA8-ECACEA6C690E}"/>
              </a:ext>
            </a:extLst>
          </p:cNvPr>
          <p:cNvSpPr/>
          <p:nvPr/>
        </p:nvSpPr>
        <p:spPr bwMode="auto">
          <a:xfrm>
            <a:off x="1763688" y="3618987"/>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根据拓扑进行设备连线</a:t>
            </a:r>
            <a:endParaRPr lang="zh-CN" altLang="en-US" sz="2400" b="1" dirty="0"/>
          </a:p>
        </p:txBody>
      </p:sp>
      <p:sp>
        <p:nvSpPr>
          <p:cNvPr id="23" name="圆角矩形 15">
            <a:extLst>
              <a:ext uri="{FF2B5EF4-FFF2-40B4-BE49-F238E27FC236}">
                <a16:creationId xmlns:a16="http://schemas.microsoft.com/office/drawing/2014/main" id="{87A3964E-2499-4EE0-9FE8-375F406E4B26}"/>
              </a:ext>
            </a:extLst>
          </p:cNvPr>
          <p:cNvSpPr/>
          <p:nvPr/>
        </p:nvSpPr>
        <p:spPr bwMode="auto">
          <a:xfrm>
            <a:off x="1763688" y="2690207"/>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给设备加电</a:t>
            </a:r>
            <a:endParaRPr lang="zh-CN" altLang="en-US" sz="2400" b="1" dirty="0"/>
          </a:p>
        </p:txBody>
      </p:sp>
      <p:sp>
        <p:nvSpPr>
          <p:cNvPr id="26" name="圆角矩形 15">
            <a:extLst>
              <a:ext uri="{FF2B5EF4-FFF2-40B4-BE49-F238E27FC236}">
                <a16:creationId xmlns:a16="http://schemas.microsoft.com/office/drawing/2014/main" id="{3E143EC6-0F37-4C0C-B59A-815F51083078}"/>
              </a:ext>
            </a:extLst>
          </p:cNvPr>
          <p:cNvSpPr/>
          <p:nvPr/>
        </p:nvSpPr>
        <p:spPr bwMode="auto">
          <a:xfrm>
            <a:off x="1763687" y="5441353"/>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6. </a:t>
            </a:r>
            <a:r>
              <a:rPr lang="zh-CN" altLang="en-US" sz="2400" b="1" dirty="0">
                <a:latin typeface="微软雅黑" pitchFamily="34" charset="-122"/>
                <a:ea typeface="微软雅黑" pitchFamily="34" charset="-122"/>
              </a:rPr>
              <a:t>测试</a:t>
            </a:r>
            <a:endParaRPr lang="zh-CN" altLang="en-US" sz="2400" b="1" dirty="0"/>
          </a:p>
        </p:txBody>
      </p:sp>
      <p:sp>
        <p:nvSpPr>
          <p:cNvPr id="29" name="圆角矩形 15">
            <a:extLst>
              <a:ext uri="{FF2B5EF4-FFF2-40B4-BE49-F238E27FC236}">
                <a16:creationId xmlns:a16="http://schemas.microsoft.com/office/drawing/2014/main" id="{EFCF4713-49B1-4E20-BD24-C306441AD437}"/>
              </a:ext>
            </a:extLst>
          </p:cNvPr>
          <p:cNvSpPr/>
          <p:nvPr/>
        </p:nvSpPr>
        <p:spPr bwMode="auto">
          <a:xfrm>
            <a:off x="1763688" y="4610819"/>
            <a:ext cx="5400000" cy="720000"/>
          </a:xfrm>
          <a:prstGeom prst="roundRect">
            <a:avLst/>
          </a:prstGeom>
        </p:spPr>
        <p:style>
          <a:lnRef idx="2">
            <a:schemeClr val="accent2"/>
          </a:lnRef>
          <a:fillRef idx="1">
            <a:schemeClr val="lt1"/>
          </a:fillRef>
          <a:effectRef idx="0">
            <a:schemeClr val="accent2"/>
          </a:effectRef>
          <a:fontRef idx="minor">
            <a:schemeClr val="dk1"/>
          </a:fontRef>
        </p:style>
        <p:txBody>
          <a:bodyPr anchor="ctr" anchorCtr="0"/>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连接</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管理</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配置设备</a:t>
            </a:r>
            <a:endParaRPr lang="zh-CN" altLang="en-US" sz="2400" b="1" dirty="0"/>
          </a:p>
        </p:txBody>
      </p:sp>
      <p:sp>
        <p:nvSpPr>
          <p:cNvPr id="2" name="矩形 1">
            <a:extLst>
              <a:ext uri="{FF2B5EF4-FFF2-40B4-BE49-F238E27FC236}">
                <a16:creationId xmlns:a16="http://schemas.microsoft.com/office/drawing/2014/main" id="{22549120-70D7-47FC-B7C4-2A861E6A9471}"/>
              </a:ext>
            </a:extLst>
          </p:cNvPr>
          <p:cNvSpPr/>
          <p:nvPr/>
        </p:nvSpPr>
        <p:spPr>
          <a:xfrm>
            <a:off x="1259632" y="620688"/>
            <a:ext cx="6120680" cy="195898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B751CB5-A0ED-4F0B-8F71-400A98677BC2}"/>
              </a:ext>
            </a:extLst>
          </p:cNvPr>
          <p:cNvSpPr/>
          <p:nvPr/>
        </p:nvSpPr>
        <p:spPr>
          <a:xfrm>
            <a:off x="1259632" y="2655608"/>
            <a:ext cx="6120680" cy="37143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962861D-3400-4B95-ACE9-7486E9A7CC15}"/>
              </a:ext>
            </a:extLst>
          </p:cNvPr>
          <p:cNvSpPr txBox="1"/>
          <p:nvPr/>
        </p:nvSpPr>
        <p:spPr>
          <a:xfrm>
            <a:off x="581343" y="1092348"/>
            <a:ext cx="461665" cy="614912"/>
          </a:xfrm>
          <a:prstGeom prst="rect">
            <a:avLst/>
          </a:prstGeom>
          <a:noFill/>
        </p:spPr>
        <p:txBody>
          <a:bodyPr vert="eaVert" wrap="none" rtlCol="0">
            <a:spAutoFit/>
          </a:bodyPr>
          <a:lstStyle/>
          <a:p>
            <a:r>
              <a:rPr lang="zh-CN" altLang="en-US" b="1" dirty="0">
                <a:latin typeface="华光综艺_CNKI" panose="02000500000000000000" pitchFamily="2" charset="-122"/>
                <a:ea typeface="华光综艺_CNKI" panose="02000500000000000000" pitchFamily="2" charset="-122"/>
              </a:rPr>
              <a:t>虚拟</a:t>
            </a:r>
          </a:p>
        </p:txBody>
      </p:sp>
      <p:sp>
        <p:nvSpPr>
          <p:cNvPr id="32" name="文本框 31">
            <a:extLst>
              <a:ext uri="{FF2B5EF4-FFF2-40B4-BE49-F238E27FC236}">
                <a16:creationId xmlns:a16="http://schemas.microsoft.com/office/drawing/2014/main" id="{6E44953F-724D-4B01-91D8-87BD54E2CB31}"/>
              </a:ext>
            </a:extLst>
          </p:cNvPr>
          <p:cNvSpPr txBox="1"/>
          <p:nvPr/>
        </p:nvSpPr>
        <p:spPr>
          <a:xfrm>
            <a:off x="7873494" y="3772409"/>
            <a:ext cx="461665" cy="1272143"/>
          </a:xfrm>
          <a:prstGeom prst="rect">
            <a:avLst/>
          </a:prstGeom>
          <a:noFill/>
        </p:spPr>
        <p:txBody>
          <a:bodyPr vert="eaVert" wrap="none" rtlCol="0">
            <a:spAutoFit/>
          </a:bodyPr>
          <a:lstStyle/>
          <a:p>
            <a:r>
              <a:rPr lang="zh-CN" altLang="en-US" b="1" dirty="0">
                <a:latin typeface="华光综艺_CNKI" panose="02000500000000000000" pitchFamily="2" charset="-122"/>
                <a:ea typeface="华光综艺_CNKI" panose="02000500000000000000" pitchFamily="2" charset="-122"/>
              </a:rPr>
              <a:t>虚拟</a:t>
            </a:r>
            <a:r>
              <a:rPr lang="en-US" altLang="zh-CN" b="1" dirty="0">
                <a:latin typeface="华光综艺_CNKI" panose="02000500000000000000" pitchFamily="2" charset="-122"/>
                <a:ea typeface="华光综艺_CNKI" panose="02000500000000000000" pitchFamily="2" charset="-122"/>
              </a:rPr>
              <a:t>+</a:t>
            </a:r>
            <a:r>
              <a:rPr lang="zh-CN" altLang="en-US" b="1" dirty="0">
                <a:latin typeface="华光综艺_CNKI" panose="02000500000000000000" pitchFamily="2" charset="-122"/>
                <a:ea typeface="华光综艺_CNKI" panose="02000500000000000000" pitchFamily="2" charset="-122"/>
              </a:rPr>
              <a:t>实物</a:t>
            </a:r>
          </a:p>
        </p:txBody>
      </p:sp>
    </p:spTree>
    <p:extLst>
      <p:ext uri="{BB962C8B-B14F-4D97-AF65-F5344CB8AC3E}">
        <p14:creationId xmlns:p14="http://schemas.microsoft.com/office/powerpoint/2010/main" val="311377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实验步骤与操作</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29</a:t>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第一阶段</a:t>
            </a:r>
          </a:p>
        </p:txBody>
      </p:sp>
    </p:spTree>
    <p:extLst>
      <p:ext uri="{BB962C8B-B14F-4D97-AF65-F5344CB8AC3E}">
        <p14:creationId xmlns:p14="http://schemas.microsoft.com/office/powerpoint/2010/main" val="3816553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3888432"/>
          </a:xfrm>
          <a:ln>
            <a:solidFill>
              <a:schemeClr val="accent1">
                <a:lumMod val="75000"/>
              </a:schemeClr>
            </a:solidFill>
          </a:ln>
        </p:spPr>
        <p:txBody>
          <a:bodyPr/>
          <a:lstStyle/>
          <a:p>
            <a:pPr eaLnBrk="1" hangingPunct="1">
              <a:lnSpc>
                <a:spcPct val="150000"/>
              </a:lnSpc>
              <a:defRPr/>
            </a:pPr>
            <a:r>
              <a:rPr lang="zh-CN" altLang="en-US" sz="2400" dirty="0"/>
              <a:t>实验目标</a:t>
            </a:r>
            <a:endParaRPr lang="en-US" altLang="zh-CN" sz="2400" dirty="0"/>
          </a:p>
          <a:p>
            <a:pPr lvl="1" eaLnBrk="1" hangingPunct="1">
              <a:lnSpc>
                <a:spcPct val="150000"/>
              </a:lnSpc>
              <a:defRPr/>
            </a:pPr>
            <a:r>
              <a:rPr lang="zh-CN" altLang="en-US" sz="2000" dirty="0"/>
              <a:t>了解</a:t>
            </a:r>
            <a:r>
              <a:rPr lang="en-US" altLang="zh-CN" sz="2000" dirty="0"/>
              <a:t>IP</a:t>
            </a:r>
            <a:r>
              <a:rPr lang="zh-CN" altLang="en-US" sz="2000" dirty="0"/>
              <a:t>协议、网络层协议和数据链路层协议的工作原理及机制</a:t>
            </a:r>
          </a:p>
          <a:p>
            <a:pPr lvl="1" eaLnBrk="1" hangingPunct="1">
              <a:lnSpc>
                <a:spcPct val="150000"/>
              </a:lnSpc>
              <a:defRPr/>
            </a:pPr>
            <a:r>
              <a:rPr lang="zh-CN" altLang="en-US" sz="2000" dirty="0"/>
              <a:t>掌握</a:t>
            </a:r>
            <a:r>
              <a:rPr lang="en-US" altLang="zh-CN" sz="2000" dirty="0"/>
              <a:t>IP</a:t>
            </a:r>
            <a:r>
              <a:rPr lang="zh-CN" altLang="en-US" sz="2000" dirty="0"/>
              <a:t>地址的规划方法</a:t>
            </a:r>
          </a:p>
          <a:p>
            <a:pPr lvl="1" eaLnBrk="1" hangingPunct="1">
              <a:lnSpc>
                <a:spcPct val="150000"/>
              </a:lnSpc>
              <a:defRPr/>
            </a:pPr>
            <a:r>
              <a:rPr lang="zh-CN" altLang="en-US" sz="2000" dirty="0"/>
              <a:t>掌握路由协议的配置方法</a:t>
            </a:r>
          </a:p>
          <a:p>
            <a:pPr lvl="1" eaLnBrk="1" hangingPunct="1">
              <a:lnSpc>
                <a:spcPct val="150000"/>
              </a:lnSpc>
              <a:defRPr/>
            </a:pPr>
            <a:r>
              <a:rPr lang="zh-CN" altLang="en-US" sz="2000" dirty="0"/>
              <a:t>掌握路由器及二</a:t>
            </a:r>
            <a:r>
              <a:rPr lang="en-US" altLang="zh-CN" sz="2000" dirty="0"/>
              <a:t>/</a:t>
            </a:r>
            <a:r>
              <a:rPr lang="zh-CN" altLang="en-US" sz="2000" dirty="0"/>
              <a:t>三层交换机的配置方法</a:t>
            </a:r>
          </a:p>
          <a:p>
            <a:pPr lvl="1" eaLnBrk="1" hangingPunct="1">
              <a:lnSpc>
                <a:spcPct val="150000"/>
              </a:lnSpc>
              <a:defRPr/>
            </a:pPr>
            <a:r>
              <a:rPr lang="zh-CN" altLang="en-US" sz="2000" dirty="0"/>
              <a:t>了解</a:t>
            </a:r>
            <a:r>
              <a:rPr lang="en-US" altLang="zh-CN" sz="2000" dirty="0"/>
              <a:t>VLAN</a:t>
            </a:r>
            <a:r>
              <a:rPr lang="zh-CN" altLang="en-US" sz="2000" dirty="0"/>
              <a:t>的划分原理</a:t>
            </a:r>
          </a:p>
          <a:p>
            <a:pPr lvl="1" eaLnBrk="1" hangingPunct="1">
              <a:lnSpc>
                <a:spcPct val="150000"/>
              </a:lnSpc>
              <a:defRPr/>
            </a:pPr>
            <a:r>
              <a:rPr lang="zh-CN" altLang="en-US" sz="2000" dirty="0"/>
              <a:t>掌握访问控制的配置方法</a:t>
            </a:r>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pPr eaLnBrk="1" hangingPunct="1"/>
              <a:t>3</a:t>
            </a:fld>
            <a:endParaRPr lang="en-US" altLang="zh-CN">
              <a:latin typeface="Garamond" panose="02020404030301010803" pitchFamily="18" charset="0"/>
            </a:endParaRPr>
          </a:p>
        </p:txBody>
      </p:sp>
      <p:sp>
        <p:nvSpPr>
          <p:cNvPr id="7" name="Rectangle 3">
            <a:extLst>
              <a:ext uri="{FF2B5EF4-FFF2-40B4-BE49-F238E27FC236}">
                <a16:creationId xmlns:a16="http://schemas.microsoft.com/office/drawing/2014/main" id="{653E5B1B-DBBD-4994-91EB-ACF5F98EC6C1}"/>
              </a:ext>
            </a:extLst>
          </p:cNvPr>
          <p:cNvSpPr txBox="1">
            <a:spLocks noChangeArrowheads="1"/>
          </p:cNvSpPr>
          <p:nvPr/>
        </p:nvSpPr>
        <p:spPr bwMode="auto">
          <a:xfrm>
            <a:off x="457200" y="4676302"/>
            <a:ext cx="8229600" cy="1416994"/>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itchFamily="34" charset="-122"/>
                <a:ea typeface="微软雅黑" pitchFamily="34" charset="-122"/>
                <a:cs typeface="+mn-cs"/>
              </a:defRPr>
            </a:lvl1pPr>
            <a:lvl2pPr marL="669925" indent="-325438"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itchFamily="34" charset="-122"/>
                <a:ea typeface="微软雅黑" pitchFamily="34" charset="-122"/>
              </a:defRPr>
            </a:lvl2pPr>
            <a:lvl3pPr marL="1022350" indent="-350838"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itchFamily="34" charset="-122"/>
                <a:ea typeface="微软雅黑" pitchFamily="34" charset="-122"/>
              </a:defRPr>
            </a:lvl3pPr>
            <a:lvl4pPr marL="1339850" indent="-315913"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itchFamily="34" charset="-122"/>
                <a:ea typeface="微软雅黑" pitchFamily="34" charset="-122"/>
              </a:defRPr>
            </a:lvl4pPr>
            <a:lvl5pPr marL="1681163"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itchFamily="34" charset="-122"/>
                <a:ea typeface="微软雅黑" pitchFamily="34" charset="-122"/>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50000"/>
              </a:lnSpc>
              <a:defRPr/>
            </a:pPr>
            <a:r>
              <a:rPr lang="zh-CN" altLang="en-US" sz="2400" kern="0" dirty="0"/>
              <a:t>实验环境</a:t>
            </a:r>
            <a:endParaRPr lang="en-US" altLang="zh-CN" sz="2400" kern="0" dirty="0"/>
          </a:p>
          <a:p>
            <a:pPr lvl="1" eaLnBrk="1" hangingPunct="1">
              <a:lnSpc>
                <a:spcPct val="150000"/>
              </a:lnSpc>
              <a:defRPr/>
            </a:pPr>
            <a:r>
              <a:rPr lang="zh-CN" altLang="en-US" sz="2000" kern="0" dirty="0"/>
              <a:t>华为仿真软件</a:t>
            </a:r>
            <a:r>
              <a:rPr lang="en-US" altLang="zh-CN" sz="2000" kern="0" dirty="0" err="1"/>
              <a:t>eNSP</a:t>
            </a:r>
            <a:r>
              <a:rPr lang="en-US" altLang="zh-CN" sz="2000" kern="0" dirty="0"/>
              <a:t>+</a:t>
            </a:r>
            <a:r>
              <a:rPr lang="zh-CN" altLang="en-US" sz="2000" kern="0" dirty="0"/>
              <a:t>华为网络真实设备</a:t>
            </a:r>
          </a:p>
        </p:txBody>
      </p:sp>
    </p:spTree>
    <p:extLst>
      <p:ext uri="{BB962C8B-B14F-4D97-AF65-F5344CB8AC3E}">
        <p14:creationId xmlns:p14="http://schemas.microsoft.com/office/powerpoint/2010/main" val="251060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30</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851360"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用仿真软件</a:t>
              </a:r>
              <a:r>
                <a:rPr lang="en-US" altLang="zh-CN" sz="2400" b="1" dirty="0" err="1">
                  <a:latin typeface="微软雅黑" pitchFamily="34" charset="-122"/>
                  <a:ea typeface="微软雅黑" pitchFamily="34" charset="-122"/>
                </a:rPr>
                <a:t>eNSP</a:t>
              </a:r>
              <a:r>
                <a:rPr lang="zh-CN" altLang="en-US" sz="2400" b="1" dirty="0">
                  <a:latin typeface="微软雅黑" pitchFamily="34" charset="-122"/>
                  <a:ea typeface="微软雅黑" pitchFamily="34" charset="-122"/>
                </a:rPr>
                <a:t>画出拓扑图</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5B04AC2B-6AEA-4352-8BBD-92131EF6EF85}"/>
              </a:ext>
            </a:extLst>
          </p:cNvPr>
          <p:cNvPicPr>
            <a:picLocks noChangeAspect="1"/>
          </p:cNvPicPr>
          <p:nvPr/>
        </p:nvPicPr>
        <p:blipFill>
          <a:blip r:embed="rId3"/>
          <a:stretch>
            <a:fillRect/>
          </a:stretch>
        </p:blipFill>
        <p:spPr>
          <a:xfrm>
            <a:off x="1338666" y="1476273"/>
            <a:ext cx="5897630" cy="4597013"/>
          </a:xfrm>
          <a:prstGeom prst="rect">
            <a:avLst/>
          </a:prstGeom>
        </p:spPr>
      </p:pic>
    </p:spTree>
    <p:extLst>
      <p:ext uri="{BB962C8B-B14F-4D97-AF65-F5344CB8AC3E}">
        <p14:creationId xmlns:p14="http://schemas.microsoft.com/office/powerpoint/2010/main" val="94841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31</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拓扑图上标注接口和</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地址信息</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EA2D939E-5677-406D-8A36-033828EB4F71}"/>
              </a:ext>
            </a:extLst>
          </p:cNvPr>
          <p:cNvPicPr>
            <a:picLocks noChangeAspect="1"/>
          </p:cNvPicPr>
          <p:nvPr/>
        </p:nvPicPr>
        <p:blipFill>
          <a:blip r:embed="rId3"/>
          <a:stretch>
            <a:fillRect/>
          </a:stretch>
        </p:blipFill>
        <p:spPr>
          <a:xfrm>
            <a:off x="755576" y="1545057"/>
            <a:ext cx="7219048" cy="4619048"/>
          </a:xfrm>
          <a:prstGeom prst="rect">
            <a:avLst/>
          </a:prstGeom>
        </p:spPr>
      </p:pic>
    </p:spTree>
    <p:extLst>
      <p:ext uri="{BB962C8B-B14F-4D97-AF65-F5344CB8AC3E}">
        <p14:creationId xmlns:p14="http://schemas.microsoft.com/office/powerpoint/2010/main" val="418799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8A33062-700A-49AB-905F-0D996FEF201B}"/>
              </a:ext>
            </a:extLst>
          </p:cNvPr>
          <p:cNvPicPr>
            <a:picLocks noChangeAspect="1"/>
          </p:cNvPicPr>
          <p:nvPr/>
        </p:nvPicPr>
        <p:blipFill>
          <a:blip r:embed="rId3"/>
          <a:stretch>
            <a:fillRect/>
          </a:stretch>
        </p:blipFill>
        <p:spPr>
          <a:xfrm>
            <a:off x="681115" y="1494851"/>
            <a:ext cx="7130333" cy="5199637"/>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32</a:t>
            </a:fld>
            <a:endParaRPr lang="en-US" altLang="zh-CN"/>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为</a:t>
              </a:r>
              <a:r>
                <a:rPr lang="en-US" altLang="zh-CN" sz="2400" b="1" dirty="0">
                  <a:latin typeface="微软雅黑" pitchFamily="34" charset="-122"/>
                  <a:ea typeface="微软雅黑" pitchFamily="34" charset="-122"/>
                </a:rPr>
                <a:t>PC</a:t>
              </a:r>
              <a:r>
                <a:rPr lang="zh-CN" altLang="en-US" sz="2400" b="1" dirty="0">
                  <a:latin typeface="微软雅黑" pitchFamily="34" charset="-122"/>
                  <a:ea typeface="微软雅黑" pitchFamily="34" charset="-122"/>
                </a:rPr>
                <a:t>机配置</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p:nvPr/>
        </p:nvCxnSpPr>
        <p:spPr>
          <a:xfrm>
            <a:off x="2506031" y="4787085"/>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1967335" y="4449263"/>
            <a:ext cx="1338828" cy="369332"/>
          </a:xfrm>
          <a:prstGeom prst="rect">
            <a:avLst/>
          </a:prstGeom>
          <a:noFill/>
        </p:spPr>
        <p:txBody>
          <a:bodyPr wrap="none" rtlCol="0">
            <a:spAutoFit/>
          </a:bodyPr>
          <a:lstStyle/>
          <a:p>
            <a:r>
              <a:rPr lang="zh-CN" altLang="en-US" dirty="0">
                <a:solidFill>
                  <a:srgbClr val="C00000"/>
                </a:solidFill>
              </a:rPr>
              <a:t>②双击设备</a:t>
            </a:r>
          </a:p>
        </p:txBody>
      </p:sp>
      <p:pic>
        <p:nvPicPr>
          <p:cNvPr id="15" name="图片 14">
            <a:extLst>
              <a:ext uri="{FF2B5EF4-FFF2-40B4-BE49-F238E27FC236}">
                <a16:creationId xmlns:a16="http://schemas.microsoft.com/office/drawing/2014/main" id="{80FBACFB-955E-497E-BAD8-ED1D9A89B4D7}"/>
              </a:ext>
            </a:extLst>
          </p:cNvPr>
          <p:cNvPicPr>
            <a:picLocks noChangeAspect="1"/>
          </p:cNvPicPr>
          <p:nvPr/>
        </p:nvPicPr>
        <p:blipFill>
          <a:blip r:embed="rId4"/>
          <a:stretch>
            <a:fillRect/>
          </a:stretch>
        </p:blipFill>
        <p:spPr>
          <a:xfrm>
            <a:off x="4035685" y="3244793"/>
            <a:ext cx="4984975" cy="3402038"/>
          </a:xfrm>
          <a:prstGeom prst="rect">
            <a:avLst/>
          </a:prstGeom>
        </p:spPr>
      </p:pic>
      <p:sp>
        <p:nvSpPr>
          <p:cNvPr id="16" name="矩形 15">
            <a:extLst>
              <a:ext uri="{FF2B5EF4-FFF2-40B4-BE49-F238E27FC236}">
                <a16:creationId xmlns:a16="http://schemas.microsoft.com/office/drawing/2014/main" id="{9ED98403-84AD-4EB0-9D55-C8D76EBFBF7F}"/>
              </a:ext>
            </a:extLst>
          </p:cNvPr>
          <p:cNvSpPr/>
          <p:nvPr/>
        </p:nvSpPr>
        <p:spPr>
          <a:xfrm>
            <a:off x="4395040" y="4400058"/>
            <a:ext cx="4554752" cy="93610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flipV="1">
            <a:off x="4860032" y="1988841"/>
            <a:ext cx="360040" cy="432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4246281" y="2417360"/>
            <a:ext cx="1800493" cy="369332"/>
          </a:xfrm>
          <a:prstGeom prst="rect">
            <a:avLst/>
          </a:prstGeom>
          <a:noFill/>
        </p:spPr>
        <p:txBody>
          <a:bodyPr wrap="none" rtlCol="0">
            <a:spAutoFit/>
          </a:bodyPr>
          <a:lstStyle/>
          <a:p>
            <a:r>
              <a:rPr lang="zh-CN" altLang="en-US" dirty="0">
                <a:solidFill>
                  <a:srgbClr val="C00000"/>
                </a:solidFill>
              </a:rPr>
              <a:t>①启动所有设备</a:t>
            </a:r>
          </a:p>
        </p:txBody>
      </p:sp>
      <p:sp>
        <p:nvSpPr>
          <p:cNvPr id="22" name="文本框 21">
            <a:extLst>
              <a:ext uri="{FF2B5EF4-FFF2-40B4-BE49-F238E27FC236}">
                <a16:creationId xmlns:a16="http://schemas.microsoft.com/office/drawing/2014/main" id="{5F11BB0F-BFB9-49DB-83CD-58E21C3B2173}"/>
              </a:ext>
            </a:extLst>
          </p:cNvPr>
          <p:cNvSpPr txBox="1"/>
          <p:nvPr/>
        </p:nvSpPr>
        <p:spPr>
          <a:xfrm>
            <a:off x="5558770" y="3964989"/>
            <a:ext cx="2800767" cy="369332"/>
          </a:xfrm>
          <a:prstGeom prst="rect">
            <a:avLst/>
          </a:prstGeom>
          <a:noFill/>
        </p:spPr>
        <p:txBody>
          <a:bodyPr wrap="none" rtlCol="0">
            <a:spAutoFit/>
          </a:bodyPr>
          <a:lstStyle/>
          <a:p>
            <a:r>
              <a:rPr lang="zh-CN" altLang="en-US" dirty="0">
                <a:solidFill>
                  <a:srgbClr val="C00000"/>
                </a:solidFill>
              </a:rPr>
              <a:t>③为每台</a:t>
            </a:r>
            <a:r>
              <a:rPr lang="en-US" altLang="zh-CN" dirty="0">
                <a:solidFill>
                  <a:srgbClr val="C00000"/>
                </a:solidFill>
              </a:rPr>
              <a:t>PC</a:t>
            </a:r>
            <a:r>
              <a:rPr lang="zh-CN" altLang="en-US" dirty="0">
                <a:solidFill>
                  <a:srgbClr val="C00000"/>
                </a:solidFill>
              </a:rPr>
              <a:t>机设置</a:t>
            </a:r>
            <a:r>
              <a:rPr lang="en-US" altLang="zh-CN" dirty="0">
                <a:solidFill>
                  <a:srgbClr val="C00000"/>
                </a:solidFill>
              </a:rPr>
              <a:t>IP</a:t>
            </a:r>
            <a:r>
              <a:rPr lang="zh-CN" altLang="en-US" dirty="0">
                <a:solidFill>
                  <a:srgbClr val="C00000"/>
                </a:solidFill>
              </a:rPr>
              <a:t>地址</a:t>
            </a:r>
          </a:p>
        </p:txBody>
      </p:sp>
    </p:spTree>
    <p:extLst>
      <p:ext uri="{BB962C8B-B14F-4D97-AF65-F5344CB8AC3E}">
        <p14:creationId xmlns:p14="http://schemas.microsoft.com/office/powerpoint/2010/main" val="11241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39922" y="71395"/>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第一阶段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33</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PC1: 192.168.2.2/255.255.255.0</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PC2: 192.168.3.2/255.255.255.0</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PC3: 192.168.2.3/255.255.255.0</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PC4:</a:t>
              </a:r>
              <a:r>
                <a:rPr lang="zh-CN" altLang="en-US" sz="2800" dirty="0">
                  <a:solidFill>
                    <a:srgbClr val="003319"/>
                  </a:solidFill>
                  <a:latin typeface="微软雅黑" pitchFamily="34" charset="-122"/>
                  <a:ea typeface="微软雅黑" pitchFamily="34" charset="-122"/>
                </a:rPr>
                <a:t> </a:t>
              </a:r>
              <a:r>
                <a:rPr lang="en-US" altLang="zh-CN" sz="2800" dirty="0">
                  <a:solidFill>
                    <a:srgbClr val="003319"/>
                  </a:solidFill>
                  <a:latin typeface="微软雅黑" pitchFamily="34" charset="-122"/>
                  <a:ea typeface="微软雅黑" pitchFamily="34" charset="-122"/>
                </a:rPr>
                <a:t>192.168.3.3/255.255.255.0</a:t>
              </a: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测试</a:t>
              </a:r>
              <a:r>
                <a:rPr lang="en-US" altLang="zh-CN" sz="2800" dirty="0">
                  <a:solidFill>
                    <a:srgbClr val="003319"/>
                  </a:solidFill>
                  <a:latin typeface="微软雅黑" pitchFamily="34" charset="-122"/>
                  <a:ea typeface="微软雅黑" pitchFamily="34" charset="-122"/>
                </a:rPr>
                <a:t>PC1</a:t>
              </a:r>
              <a:r>
                <a:rPr lang="zh-CN" altLang="en-US" sz="2800" dirty="0">
                  <a:solidFill>
                    <a:srgbClr val="003319"/>
                  </a:solidFill>
                  <a:latin typeface="微软雅黑" pitchFamily="34" charset="-122"/>
                  <a:ea typeface="微软雅黑" pitchFamily="34" charset="-122"/>
                </a:rPr>
                <a:t>和</a:t>
              </a:r>
              <a:r>
                <a:rPr lang="en-US" altLang="zh-CN" sz="2800" dirty="0">
                  <a:solidFill>
                    <a:srgbClr val="003319"/>
                  </a:solidFill>
                  <a:latin typeface="微软雅黑" pitchFamily="34" charset="-122"/>
                  <a:ea typeface="微软雅黑" pitchFamily="34" charset="-122"/>
                </a:rPr>
                <a:t>PC2</a:t>
              </a:r>
              <a:r>
                <a:rPr lang="zh-CN" altLang="en-US" sz="2800" dirty="0">
                  <a:solidFill>
                    <a:srgbClr val="003319"/>
                  </a:solidFill>
                  <a:latin typeface="微软雅黑" pitchFamily="34" charset="-122"/>
                  <a:ea typeface="微软雅黑" pitchFamily="34" charset="-122"/>
                </a:rPr>
                <a:t>、</a:t>
              </a:r>
              <a:r>
                <a:rPr lang="en-US" altLang="zh-CN" sz="2800" dirty="0">
                  <a:solidFill>
                    <a:srgbClr val="003319"/>
                  </a:solidFill>
                  <a:latin typeface="微软雅黑" pitchFamily="34" charset="-122"/>
                  <a:ea typeface="微软雅黑" pitchFamily="34" charset="-122"/>
                </a:rPr>
                <a:t>PC3</a:t>
              </a:r>
              <a:r>
                <a:rPr lang="zh-CN" altLang="en-US" sz="2800" dirty="0">
                  <a:solidFill>
                    <a:srgbClr val="003319"/>
                  </a:solidFill>
                  <a:latin typeface="微软雅黑" pitchFamily="34" charset="-122"/>
                  <a:ea typeface="微软雅黑" pitchFamily="34" charset="-122"/>
                </a:rPr>
                <a:t>、</a:t>
              </a:r>
              <a:r>
                <a:rPr lang="en-US" altLang="zh-CN" sz="2800" dirty="0">
                  <a:solidFill>
                    <a:srgbClr val="003319"/>
                  </a:solidFill>
                  <a:latin typeface="微软雅黑" pitchFamily="34" charset="-122"/>
                  <a:ea typeface="微软雅黑" pitchFamily="34" charset="-122"/>
                </a:rPr>
                <a:t>PC4</a:t>
              </a:r>
              <a:r>
                <a:rPr lang="zh-CN" altLang="en-US" sz="2800" dirty="0">
                  <a:solidFill>
                    <a:srgbClr val="003319"/>
                  </a:solidFill>
                  <a:latin typeface="微软雅黑" pitchFamily="34" charset="-122"/>
                  <a:ea typeface="微软雅黑" pitchFamily="34" charset="-122"/>
                </a:rPr>
                <a:t>的连通性</a:t>
              </a:r>
              <a:endParaRPr lang="en-US" altLang="zh-CN" sz="2800" dirty="0">
                <a:solidFill>
                  <a:srgbClr val="003319"/>
                </a:solidFill>
                <a:latin typeface="微软雅黑" pitchFamily="34" charset="-122"/>
                <a:ea typeface="微软雅黑"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itchFamily="34" charset="-122"/>
                  <a:ea typeface="微软雅黑" pitchFamily="34" charset="-122"/>
                </a:rPr>
                <a:t>     PC1-PC3,  PC2-PC4 ? </a:t>
              </a:r>
              <a:r>
                <a:rPr lang="en-US" altLang="zh-CN" sz="2800" dirty="0">
                  <a:solidFill>
                    <a:srgbClr val="FF0000"/>
                  </a:solidFill>
                  <a:latin typeface="微软雅黑" pitchFamily="34" charset="-122"/>
                  <a:ea typeface="微软雅黑" pitchFamily="34" charset="-122"/>
                </a:rPr>
                <a:t> PC1-PC2, PC3-PC4?</a:t>
              </a:r>
            </a:p>
            <a:p>
              <a:pPr marL="0" lvl="2">
                <a:lnSpc>
                  <a:spcPct val="150000"/>
                </a:lnSpc>
                <a:spcBef>
                  <a:spcPct val="20000"/>
                </a:spcBef>
                <a:buClr>
                  <a:schemeClr val="tx2"/>
                </a:buClr>
                <a:defRPr/>
              </a:pPr>
              <a:endParaRPr lang="en-US" altLang="zh-CN" sz="2800" dirty="0">
                <a:solidFill>
                  <a:srgbClr val="003319"/>
                </a:solidFill>
                <a:latin typeface="微软雅黑" pitchFamily="34" charset="-122"/>
                <a:ea typeface="微软雅黑" pitchFamily="34" charset="-12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为</a:t>
              </a:r>
              <a:r>
                <a:rPr lang="en-US" altLang="zh-CN" sz="2400" b="1" dirty="0">
                  <a:latin typeface="微软雅黑" pitchFamily="34" charset="-122"/>
                  <a:ea typeface="微软雅黑" pitchFamily="34" charset="-122"/>
                </a:rPr>
                <a:t>PC</a:t>
              </a:r>
              <a:r>
                <a:rPr lang="zh-CN" altLang="en-US" sz="2400" b="1" dirty="0">
                  <a:latin typeface="微软雅黑" pitchFamily="34" charset="-122"/>
                  <a:ea typeface="微软雅黑" pitchFamily="34" charset="-122"/>
                </a:rPr>
                <a:t>机配置</a:t>
              </a:r>
              <a:r>
                <a:rPr lang="en-US" altLang="zh-CN" sz="2400" b="1" dirty="0">
                  <a:latin typeface="微软雅黑" pitchFamily="34" charset="-122"/>
                  <a:ea typeface="微软雅黑" pitchFamily="34" charset="-122"/>
                </a:rPr>
                <a:t>IP</a:t>
              </a:r>
              <a:r>
                <a:rPr lang="zh-CN" altLang="en-US" sz="2400" b="1" dirty="0">
                  <a:latin typeface="微软雅黑" pitchFamily="34" charset="-122"/>
                  <a:ea typeface="微软雅黑" pitchFamily="34" charset="-122"/>
                </a:rPr>
                <a:t>地址</a:t>
              </a:r>
              <a:endParaRPr lang="zh-CN" alt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326106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B4E4B-60F9-403F-A516-EAB827119DBD}"/>
              </a:ext>
            </a:extLst>
          </p:cNvPr>
          <p:cNvPicPr>
            <a:picLocks noChangeAspect="1"/>
          </p:cNvPicPr>
          <p:nvPr/>
        </p:nvPicPr>
        <p:blipFill>
          <a:blip r:embed="rId3"/>
          <a:stretch>
            <a:fillRect/>
          </a:stretch>
        </p:blipFill>
        <p:spPr>
          <a:xfrm>
            <a:off x="13078" y="1530922"/>
            <a:ext cx="9144000" cy="5193571"/>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34</a:t>
            </a:fld>
            <a:endParaRPr lang="en-US" altLang="zh-CN"/>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测试连通性</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p:nvPr/>
        </p:nvCxnSpPr>
        <p:spPr>
          <a:xfrm>
            <a:off x="611560" y="4633929"/>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3120631" y="1671590"/>
            <a:ext cx="2262158" cy="369332"/>
          </a:xfrm>
          <a:prstGeom prst="rect">
            <a:avLst/>
          </a:prstGeom>
          <a:noFill/>
        </p:spPr>
        <p:txBody>
          <a:bodyPr wrap="none" rtlCol="0">
            <a:spAutoFit/>
          </a:bodyPr>
          <a:lstStyle/>
          <a:p>
            <a:r>
              <a:rPr lang="zh-CN" altLang="en-US" dirty="0">
                <a:solidFill>
                  <a:srgbClr val="C00000"/>
                </a:solidFill>
              </a:rPr>
              <a:t>②切换到命令行模式</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flipH="1">
            <a:off x="3325272" y="197517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109992" y="4286591"/>
            <a:ext cx="2031325" cy="369332"/>
          </a:xfrm>
          <a:prstGeom prst="rect">
            <a:avLst/>
          </a:prstGeom>
          <a:noFill/>
        </p:spPr>
        <p:txBody>
          <a:bodyPr wrap="none" rtlCol="0">
            <a:spAutoFit/>
          </a:bodyPr>
          <a:lstStyle/>
          <a:p>
            <a:r>
              <a:rPr lang="zh-CN" altLang="en-US" dirty="0">
                <a:solidFill>
                  <a:srgbClr val="C00000"/>
                </a:solidFill>
              </a:rPr>
              <a:t>①所有接口为绿色</a:t>
            </a:r>
          </a:p>
        </p:txBody>
      </p:sp>
      <p:sp>
        <p:nvSpPr>
          <p:cNvPr id="22" name="文本框 21">
            <a:extLst>
              <a:ext uri="{FF2B5EF4-FFF2-40B4-BE49-F238E27FC236}">
                <a16:creationId xmlns:a16="http://schemas.microsoft.com/office/drawing/2014/main" id="{5F11BB0F-BFB9-49DB-83CD-58E21C3B2173}"/>
              </a:ext>
            </a:extLst>
          </p:cNvPr>
          <p:cNvSpPr txBox="1"/>
          <p:nvPr/>
        </p:nvSpPr>
        <p:spPr>
          <a:xfrm>
            <a:off x="5292080" y="4005064"/>
            <a:ext cx="3215945" cy="369332"/>
          </a:xfrm>
          <a:prstGeom prst="rect">
            <a:avLst/>
          </a:prstGeom>
          <a:solidFill>
            <a:schemeClr val="bg1"/>
          </a:solidFill>
        </p:spPr>
        <p:txBody>
          <a:bodyPr wrap="none" rtlCol="0">
            <a:spAutoFit/>
          </a:bodyPr>
          <a:lstStyle/>
          <a:p>
            <a:r>
              <a:rPr lang="zh-CN" altLang="en-US" dirty="0">
                <a:solidFill>
                  <a:srgbClr val="C00000"/>
                </a:solidFill>
              </a:rPr>
              <a:t>③</a:t>
            </a:r>
            <a:r>
              <a:rPr lang="en-US" altLang="zh-CN" dirty="0">
                <a:solidFill>
                  <a:srgbClr val="C00000"/>
                </a:solidFill>
              </a:rPr>
              <a:t>ping</a:t>
            </a:r>
            <a:r>
              <a:rPr lang="zh-CN" altLang="en-US" dirty="0">
                <a:solidFill>
                  <a:srgbClr val="C00000"/>
                </a:solidFill>
              </a:rPr>
              <a:t>每一台ＰＣ的ＩＰ地址</a:t>
            </a:r>
          </a:p>
        </p:txBody>
      </p:sp>
    </p:spTree>
    <p:extLst>
      <p:ext uri="{BB962C8B-B14F-4D97-AF65-F5344CB8AC3E}">
        <p14:creationId xmlns:p14="http://schemas.microsoft.com/office/powerpoint/2010/main" val="339808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6CCAC0-E78C-444C-BC81-E70BD9DB0169}"/>
              </a:ext>
            </a:extLst>
          </p:cNvPr>
          <p:cNvPicPr>
            <a:picLocks noChangeAspect="1"/>
          </p:cNvPicPr>
          <p:nvPr/>
        </p:nvPicPr>
        <p:blipFill>
          <a:blip r:embed="rId3"/>
          <a:stretch>
            <a:fillRect/>
          </a:stretch>
        </p:blipFill>
        <p:spPr>
          <a:xfrm>
            <a:off x="452437" y="1424271"/>
            <a:ext cx="7877175" cy="5467350"/>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35</a:t>
            </a:fld>
            <a:endParaRPr lang="en-US" altLang="zh-CN"/>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抓包测试</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p:nvPr/>
        </p:nvCxnSpPr>
        <p:spPr>
          <a:xfrm>
            <a:off x="1115616" y="4696606"/>
            <a:ext cx="209945" cy="576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452437" y="2909905"/>
            <a:ext cx="1800493" cy="369332"/>
          </a:xfrm>
          <a:prstGeom prst="rect">
            <a:avLst/>
          </a:prstGeom>
          <a:noFill/>
        </p:spPr>
        <p:txBody>
          <a:bodyPr wrap="none" rtlCol="0">
            <a:spAutoFit/>
          </a:bodyPr>
          <a:lstStyle/>
          <a:p>
            <a:r>
              <a:rPr lang="zh-CN" altLang="en-US" dirty="0">
                <a:solidFill>
                  <a:srgbClr val="C00000"/>
                </a:solidFill>
              </a:rPr>
              <a:t>②右键点击选择</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a:off x="2076747" y="3273067"/>
            <a:ext cx="310240" cy="1681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109992" y="4286591"/>
            <a:ext cx="1800493" cy="369332"/>
          </a:xfrm>
          <a:prstGeom prst="rect">
            <a:avLst/>
          </a:prstGeom>
          <a:noFill/>
        </p:spPr>
        <p:txBody>
          <a:bodyPr wrap="none" rtlCol="0">
            <a:spAutoFit/>
          </a:bodyPr>
          <a:lstStyle/>
          <a:p>
            <a:r>
              <a:rPr lang="zh-CN" altLang="en-US" dirty="0">
                <a:solidFill>
                  <a:srgbClr val="C00000"/>
                </a:solidFill>
              </a:rPr>
              <a:t>①右键点击选择</a:t>
            </a:r>
          </a:p>
        </p:txBody>
      </p:sp>
      <p:pic>
        <p:nvPicPr>
          <p:cNvPr id="6" name="图片 5">
            <a:extLst>
              <a:ext uri="{FF2B5EF4-FFF2-40B4-BE49-F238E27FC236}">
                <a16:creationId xmlns:a16="http://schemas.microsoft.com/office/drawing/2014/main" id="{2D7442DD-5911-49D4-9EFF-935E40EE1C9A}"/>
              </a:ext>
            </a:extLst>
          </p:cNvPr>
          <p:cNvPicPr>
            <a:picLocks noChangeAspect="1"/>
          </p:cNvPicPr>
          <p:nvPr/>
        </p:nvPicPr>
        <p:blipFill>
          <a:blip r:embed="rId4"/>
          <a:stretch>
            <a:fillRect/>
          </a:stretch>
        </p:blipFill>
        <p:spPr>
          <a:xfrm>
            <a:off x="2589766" y="3429000"/>
            <a:ext cx="2714625" cy="2266950"/>
          </a:xfrm>
          <a:prstGeom prst="rect">
            <a:avLst/>
          </a:prstGeom>
        </p:spPr>
      </p:pic>
    </p:spTree>
    <p:extLst>
      <p:ext uri="{BB962C8B-B14F-4D97-AF65-F5344CB8AC3E}">
        <p14:creationId xmlns:p14="http://schemas.microsoft.com/office/powerpoint/2010/main" val="26188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782E120-AF85-4618-B107-64C49A870214}"/>
              </a:ext>
            </a:extLst>
          </p:cNvPr>
          <p:cNvPicPr>
            <a:picLocks noChangeAspect="1"/>
          </p:cNvPicPr>
          <p:nvPr/>
        </p:nvPicPr>
        <p:blipFill>
          <a:blip r:embed="rId3"/>
          <a:stretch>
            <a:fillRect/>
          </a:stretch>
        </p:blipFill>
        <p:spPr>
          <a:xfrm>
            <a:off x="0" y="1615944"/>
            <a:ext cx="9144000" cy="4921512"/>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36</a:t>
            </a:fld>
            <a:endParaRPr lang="en-US" altLang="zh-CN"/>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6. </a:t>
              </a:r>
              <a:r>
                <a:rPr lang="zh-CN" altLang="en-US" sz="2400" b="1" dirty="0">
                  <a:latin typeface="微软雅黑" pitchFamily="34" charset="-122"/>
                  <a:ea typeface="微软雅黑" pitchFamily="34" charset="-122"/>
                </a:rPr>
                <a:t>自动打开</a:t>
              </a:r>
              <a:r>
                <a:rPr lang="en-US" altLang="zh-CN" sz="2400" b="1" dirty="0" err="1">
                  <a:latin typeface="微软雅黑" pitchFamily="34" charset="-122"/>
                  <a:ea typeface="微软雅黑" pitchFamily="34" charset="-122"/>
                </a:rPr>
                <a:t>wireshark</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a:cxnSpLocks/>
          </p:cNvCxnSpPr>
          <p:nvPr/>
        </p:nvCxnSpPr>
        <p:spPr>
          <a:xfrm flipH="1" flipV="1">
            <a:off x="430214" y="2571409"/>
            <a:ext cx="360040" cy="364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459535" y="2997085"/>
            <a:ext cx="1903085" cy="369332"/>
          </a:xfrm>
          <a:prstGeom prst="rect">
            <a:avLst/>
          </a:prstGeom>
          <a:noFill/>
        </p:spPr>
        <p:txBody>
          <a:bodyPr wrap="none" rtlCol="0">
            <a:spAutoFit/>
          </a:bodyPr>
          <a:lstStyle/>
          <a:p>
            <a:r>
              <a:rPr lang="zh-CN" altLang="en-US" dirty="0">
                <a:solidFill>
                  <a:srgbClr val="C00000"/>
                </a:solidFill>
              </a:rPr>
              <a:t>①过滤出</a:t>
            </a:r>
            <a:r>
              <a:rPr lang="en-US" altLang="zh-CN" dirty="0" err="1">
                <a:solidFill>
                  <a:srgbClr val="C00000"/>
                </a:solidFill>
              </a:rPr>
              <a:t>arp</a:t>
            </a:r>
            <a:r>
              <a:rPr lang="zh-CN" altLang="en-US" dirty="0">
                <a:solidFill>
                  <a:srgbClr val="C00000"/>
                </a:solidFill>
              </a:rPr>
              <a:t>协议</a:t>
            </a:r>
          </a:p>
        </p:txBody>
      </p:sp>
    </p:spTree>
    <p:extLst>
      <p:ext uri="{BB962C8B-B14F-4D97-AF65-F5344CB8AC3E}">
        <p14:creationId xmlns:p14="http://schemas.microsoft.com/office/powerpoint/2010/main" val="177931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DDAF3C-7185-46C3-8CAB-56C5343AF8B6}"/>
              </a:ext>
            </a:extLst>
          </p:cNvPr>
          <p:cNvPicPr>
            <a:picLocks noChangeAspect="1"/>
          </p:cNvPicPr>
          <p:nvPr/>
        </p:nvPicPr>
        <p:blipFill>
          <a:blip r:embed="rId3"/>
          <a:stretch>
            <a:fillRect/>
          </a:stretch>
        </p:blipFill>
        <p:spPr>
          <a:xfrm>
            <a:off x="1920232" y="1495257"/>
            <a:ext cx="7223768" cy="5267772"/>
          </a:xfrm>
          <a:prstGeom prst="rect">
            <a:avLst/>
          </a:prstGeom>
        </p:spPr>
      </p:pic>
      <p:pic>
        <p:nvPicPr>
          <p:cNvPr id="6" name="图片 5">
            <a:extLst>
              <a:ext uri="{FF2B5EF4-FFF2-40B4-BE49-F238E27FC236}">
                <a16:creationId xmlns:a16="http://schemas.microsoft.com/office/drawing/2014/main" id="{A3D6C7E5-9F48-45F6-9FE1-F26CACCF11CA}"/>
              </a:ext>
            </a:extLst>
          </p:cNvPr>
          <p:cNvPicPr>
            <a:picLocks noChangeAspect="1"/>
          </p:cNvPicPr>
          <p:nvPr/>
        </p:nvPicPr>
        <p:blipFill>
          <a:blip r:embed="rId4"/>
          <a:stretch>
            <a:fillRect/>
          </a:stretch>
        </p:blipFill>
        <p:spPr>
          <a:xfrm>
            <a:off x="10344" y="2623077"/>
            <a:ext cx="5733826" cy="3913097"/>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37</a:t>
            </a:fld>
            <a:endParaRPr lang="en-US" altLang="zh-CN"/>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7.</a:t>
              </a:r>
              <a:r>
                <a:rPr lang="zh-CN" altLang="en-US" sz="2400" b="1" dirty="0">
                  <a:latin typeface="微软雅黑" pitchFamily="34" charset="-122"/>
                  <a:ea typeface="微软雅黑" pitchFamily="34" charset="-122"/>
                </a:rPr>
                <a:t>从</a:t>
              </a:r>
              <a:r>
                <a:rPr lang="en-US" altLang="zh-CN" sz="2400" b="1" dirty="0">
                  <a:latin typeface="微软雅黑" pitchFamily="34" charset="-122"/>
                  <a:ea typeface="微软雅黑" pitchFamily="34" charset="-122"/>
                </a:rPr>
                <a:t>PC4 ping </a:t>
              </a:r>
              <a:r>
                <a:rPr lang="zh-CN" altLang="en-US" sz="2400" b="1" dirty="0">
                  <a:latin typeface="微软雅黑" pitchFamily="34" charset="-122"/>
                  <a:ea typeface="微软雅黑" pitchFamily="34" charset="-122"/>
                </a:rPr>
                <a:t>其它</a:t>
              </a:r>
              <a:r>
                <a:rPr lang="en-US" altLang="zh-CN" sz="2400" b="1" dirty="0">
                  <a:latin typeface="微软雅黑" pitchFamily="34" charset="-122"/>
                  <a:ea typeface="微软雅黑" pitchFamily="34" charset="-122"/>
                </a:rPr>
                <a:t>PC</a:t>
              </a:r>
              <a:r>
                <a:rPr lang="zh-CN" altLang="en-US" sz="2400" b="1" dirty="0">
                  <a:latin typeface="微软雅黑" pitchFamily="34" charset="-122"/>
                  <a:ea typeface="微软雅黑" pitchFamily="34" charset="-122"/>
                </a:rPr>
                <a:t>机</a:t>
              </a:r>
              <a:r>
                <a:rPr lang="en-US" altLang="zh-CN" sz="2400" b="1" dirty="0">
                  <a:latin typeface="微软雅黑" pitchFamily="34" charset="-122"/>
                  <a:ea typeface="微软雅黑" pitchFamily="34" charset="-122"/>
                </a:rPr>
                <a:t> </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a:cxnSpLocks/>
          </p:cNvCxnSpPr>
          <p:nvPr/>
        </p:nvCxnSpPr>
        <p:spPr>
          <a:xfrm flipH="1">
            <a:off x="7596336" y="5393591"/>
            <a:ext cx="576064" cy="339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1217936" y="2181495"/>
            <a:ext cx="2262158" cy="369332"/>
          </a:xfrm>
          <a:prstGeom prst="rect">
            <a:avLst/>
          </a:prstGeom>
          <a:noFill/>
        </p:spPr>
        <p:txBody>
          <a:bodyPr wrap="none" rtlCol="0">
            <a:spAutoFit/>
          </a:bodyPr>
          <a:lstStyle/>
          <a:p>
            <a:r>
              <a:rPr lang="zh-CN" altLang="en-US" dirty="0">
                <a:solidFill>
                  <a:srgbClr val="C00000"/>
                </a:solidFill>
              </a:rPr>
              <a:t>②切换到命令行模式</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flipH="1">
            <a:off x="1115616" y="2646564"/>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7243763" y="4878428"/>
            <a:ext cx="1326004" cy="369332"/>
          </a:xfrm>
          <a:prstGeom prst="rect">
            <a:avLst/>
          </a:prstGeom>
          <a:noFill/>
        </p:spPr>
        <p:txBody>
          <a:bodyPr wrap="none" rtlCol="0">
            <a:spAutoFit/>
          </a:bodyPr>
          <a:lstStyle/>
          <a:p>
            <a:r>
              <a:rPr lang="zh-CN" altLang="en-US" dirty="0">
                <a:solidFill>
                  <a:srgbClr val="C00000"/>
                </a:solidFill>
              </a:rPr>
              <a:t>①双击</a:t>
            </a:r>
            <a:r>
              <a:rPr lang="en-US" altLang="zh-CN" dirty="0">
                <a:solidFill>
                  <a:srgbClr val="C00000"/>
                </a:solidFill>
              </a:rPr>
              <a:t>PC4</a:t>
            </a:r>
            <a:endParaRPr lang="zh-CN" altLang="en-US" dirty="0">
              <a:solidFill>
                <a:srgbClr val="C00000"/>
              </a:solidFill>
            </a:endParaRPr>
          </a:p>
        </p:txBody>
      </p:sp>
      <p:sp>
        <p:nvSpPr>
          <p:cNvPr id="22" name="文本框 21">
            <a:extLst>
              <a:ext uri="{FF2B5EF4-FFF2-40B4-BE49-F238E27FC236}">
                <a16:creationId xmlns:a16="http://schemas.microsoft.com/office/drawing/2014/main" id="{5F11BB0F-BFB9-49DB-83CD-58E21C3B2173}"/>
              </a:ext>
            </a:extLst>
          </p:cNvPr>
          <p:cNvSpPr txBox="1"/>
          <p:nvPr/>
        </p:nvSpPr>
        <p:spPr>
          <a:xfrm>
            <a:off x="2648813" y="4259359"/>
            <a:ext cx="3215945" cy="369332"/>
          </a:xfrm>
          <a:prstGeom prst="rect">
            <a:avLst/>
          </a:prstGeom>
          <a:solidFill>
            <a:schemeClr val="bg1"/>
          </a:solidFill>
        </p:spPr>
        <p:txBody>
          <a:bodyPr wrap="none" rtlCol="0">
            <a:spAutoFit/>
          </a:bodyPr>
          <a:lstStyle/>
          <a:p>
            <a:r>
              <a:rPr lang="zh-CN" altLang="en-US" dirty="0">
                <a:solidFill>
                  <a:srgbClr val="C00000"/>
                </a:solidFill>
              </a:rPr>
              <a:t>③</a:t>
            </a:r>
            <a:r>
              <a:rPr lang="en-US" altLang="zh-CN" dirty="0">
                <a:solidFill>
                  <a:srgbClr val="C00000"/>
                </a:solidFill>
              </a:rPr>
              <a:t>ping</a:t>
            </a:r>
            <a:r>
              <a:rPr lang="zh-CN" altLang="en-US" dirty="0">
                <a:solidFill>
                  <a:srgbClr val="C00000"/>
                </a:solidFill>
              </a:rPr>
              <a:t>每一台ＰＣ的ＩＰ地址</a:t>
            </a:r>
          </a:p>
        </p:txBody>
      </p:sp>
    </p:spTree>
    <p:extLst>
      <p:ext uri="{BB962C8B-B14F-4D97-AF65-F5344CB8AC3E}">
        <p14:creationId xmlns:p14="http://schemas.microsoft.com/office/powerpoint/2010/main" val="8385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3807929-7CC8-4C91-8F85-22F498A3AF9D}"/>
              </a:ext>
            </a:extLst>
          </p:cNvPr>
          <p:cNvPicPr>
            <a:picLocks noChangeAspect="1"/>
          </p:cNvPicPr>
          <p:nvPr/>
        </p:nvPicPr>
        <p:blipFill>
          <a:blip r:embed="rId3"/>
          <a:stretch>
            <a:fillRect/>
          </a:stretch>
        </p:blipFill>
        <p:spPr>
          <a:xfrm>
            <a:off x="38838" y="3817858"/>
            <a:ext cx="9123809" cy="2466667"/>
          </a:xfrm>
          <a:prstGeom prst="rect">
            <a:avLst/>
          </a:prstGeom>
        </p:spPr>
      </p:pic>
      <p:pic>
        <p:nvPicPr>
          <p:cNvPr id="12" name="图片 11">
            <a:extLst>
              <a:ext uri="{FF2B5EF4-FFF2-40B4-BE49-F238E27FC236}">
                <a16:creationId xmlns:a16="http://schemas.microsoft.com/office/drawing/2014/main" id="{B97CFDD5-E0B3-4720-85C6-CE806EC838AE}"/>
              </a:ext>
            </a:extLst>
          </p:cNvPr>
          <p:cNvPicPr>
            <a:picLocks noChangeAspect="1"/>
          </p:cNvPicPr>
          <p:nvPr/>
        </p:nvPicPr>
        <p:blipFill>
          <a:blip r:embed="rId4"/>
          <a:stretch>
            <a:fillRect/>
          </a:stretch>
        </p:blipFill>
        <p:spPr>
          <a:xfrm>
            <a:off x="33905" y="1568431"/>
            <a:ext cx="9076190" cy="2323809"/>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8.Wireshark</a:t>
              </a:r>
              <a:r>
                <a:rPr lang="zh-CN" altLang="en-US" sz="2400" b="1" dirty="0">
                  <a:latin typeface="微软雅黑" pitchFamily="34" charset="-122"/>
                  <a:ea typeface="微软雅黑" pitchFamily="34" charset="-122"/>
                </a:rPr>
                <a:t>查看抓包情况</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a:cxnSpLocks/>
          </p:cNvCxnSpPr>
          <p:nvPr/>
        </p:nvCxnSpPr>
        <p:spPr>
          <a:xfrm flipH="1">
            <a:off x="7092280" y="4347010"/>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6640666" y="3969831"/>
            <a:ext cx="2621230" cy="369332"/>
          </a:xfrm>
          <a:prstGeom prst="rect">
            <a:avLst/>
          </a:prstGeom>
          <a:noFill/>
        </p:spPr>
        <p:txBody>
          <a:bodyPr wrap="none" rtlCol="0">
            <a:spAutoFit/>
          </a:bodyPr>
          <a:lstStyle/>
          <a:p>
            <a:r>
              <a:rPr lang="zh-CN" altLang="en-US" dirty="0">
                <a:solidFill>
                  <a:srgbClr val="C00000"/>
                </a:solidFill>
              </a:rPr>
              <a:t>②交换机</a:t>
            </a:r>
            <a:r>
              <a:rPr lang="en-US" altLang="zh-CN" dirty="0">
                <a:solidFill>
                  <a:srgbClr val="C00000"/>
                </a:solidFill>
              </a:rPr>
              <a:t>1</a:t>
            </a:r>
            <a:r>
              <a:rPr lang="zh-CN" altLang="en-US" dirty="0">
                <a:solidFill>
                  <a:srgbClr val="C00000"/>
                </a:solidFill>
              </a:rPr>
              <a:t>上的抓包情况</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flipH="1">
            <a:off x="7361744" y="210752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6580761" y="1700808"/>
            <a:ext cx="2249334" cy="369332"/>
          </a:xfrm>
          <a:prstGeom prst="rect">
            <a:avLst/>
          </a:prstGeom>
          <a:noFill/>
        </p:spPr>
        <p:txBody>
          <a:bodyPr wrap="none" rtlCol="0">
            <a:spAutoFit/>
          </a:bodyPr>
          <a:lstStyle/>
          <a:p>
            <a:r>
              <a:rPr lang="zh-CN" altLang="en-US" dirty="0">
                <a:solidFill>
                  <a:srgbClr val="C00000"/>
                </a:solidFill>
              </a:rPr>
              <a:t>①</a:t>
            </a:r>
            <a:r>
              <a:rPr lang="en-US" altLang="zh-CN" dirty="0">
                <a:solidFill>
                  <a:srgbClr val="C00000"/>
                </a:solidFill>
              </a:rPr>
              <a:t>PC1</a:t>
            </a:r>
            <a:r>
              <a:rPr lang="zh-CN" altLang="en-US" dirty="0">
                <a:solidFill>
                  <a:srgbClr val="C00000"/>
                </a:solidFill>
              </a:rPr>
              <a:t>上的抓包情况</a:t>
            </a:r>
          </a:p>
        </p:txBody>
      </p:sp>
      <p:sp>
        <p:nvSpPr>
          <p:cNvPr id="19" name="文本框 18">
            <a:extLst>
              <a:ext uri="{FF2B5EF4-FFF2-40B4-BE49-F238E27FC236}">
                <a16:creationId xmlns:a16="http://schemas.microsoft.com/office/drawing/2014/main" id="{D2CDF207-EA6F-4F20-9CA4-2FDEDE678BDF}"/>
              </a:ext>
            </a:extLst>
          </p:cNvPr>
          <p:cNvSpPr txBox="1"/>
          <p:nvPr/>
        </p:nvSpPr>
        <p:spPr>
          <a:xfrm>
            <a:off x="0" y="6253677"/>
            <a:ext cx="9076191" cy="646331"/>
          </a:xfrm>
          <a:prstGeom prst="rect">
            <a:avLst/>
          </a:prstGeom>
          <a:noFill/>
        </p:spPr>
        <p:txBody>
          <a:bodyPr wrap="square" rtlCol="0">
            <a:spAutoFit/>
          </a:bodyPr>
          <a:lstStyle/>
          <a:p>
            <a:r>
              <a:rPr lang="zh-CN" altLang="en-US" dirty="0">
                <a:solidFill>
                  <a:srgbClr val="C00000"/>
                </a:solidFill>
              </a:rPr>
              <a:t>结论：</a:t>
            </a:r>
            <a:r>
              <a:rPr lang="en-US" altLang="zh-CN" dirty="0">
                <a:solidFill>
                  <a:srgbClr val="C00000"/>
                </a:solidFill>
              </a:rPr>
              <a:t>PC1</a:t>
            </a:r>
            <a:r>
              <a:rPr lang="zh-CN" altLang="en-US" dirty="0">
                <a:solidFill>
                  <a:srgbClr val="C00000"/>
                </a:solidFill>
              </a:rPr>
              <a:t>上收到</a:t>
            </a:r>
            <a:r>
              <a:rPr lang="en-US" altLang="zh-CN" dirty="0">
                <a:solidFill>
                  <a:srgbClr val="C00000"/>
                </a:solidFill>
              </a:rPr>
              <a:t>PC4</a:t>
            </a:r>
            <a:r>
              <a:rPr lang="zh-CN" altLang="en-US" dirty="0">
                <a:solidFill>
                  <a:srgbClr val="C00000"/>
                </a:solidFill>
              </a:rPr>
              <a:t>发出来的广播消息。连接在局域网中的不同子网能收到彼此的广播。交换机</a:t>
            </a:r>
            <a:r>
              <a:rPr lang="en-US" altLang="zh-CN" dirty="0">
                <a:solidFill>
                  <a:srgbClr val="C00000"/>
                </a:solidFill>
              </a:rPr>
              <a:t>1</a:t>
            </a:r>
            <a:r>
              <a:rPr lang="zh-CN" altLang="en-US" dirty="0">
                <a:solidFill>
                  <a:srgbClr val="C00000"/>
                </a:solidFill>
              </a:rPr>
              <a:t>向</a:t>
            </a:r>
            <a:r>
              <a:rPr lang="en-US" altLang="zh-CN" dirty="0">
                <a:solidFill>
                  <a:srgbClr val="C00000"/>
                </a:solidFill>
              </a:rPr>
              <a:t>PC1</a:t>
            </a:r>
            <a:r>
              <a:rPr lang="zh-CN" altLang="en-US" dirty="0">
                <a:solidFill>
                  <a:srgbClr val="C00000"/>
                </a:solidFill>
              </a:rPr>
              <a:t>（子网</a:t>
            </a:r>
            <a:r>
              <a:rPr lang="en-US" altLang="zh-CN" dirty="0">
                <a:solidFill>
                  <a:srgbClr val="C00000"/>
                </a:solidFill>
              </a:rPr>
              <a:t>1</a:t>
            </a:r>
            <a:r>
              <a:rPr lang="zh-CN" altLang="en-US" dirty="0">
                <a:solidFill>
                  <a:srgbClr val="C00000"/>
                </a:solidFill>
              </a:rPr>
              <a:t>）转发了</a:t>
            </a:r>
            <a:r>
              <a:rPr lang="en-US" altLang="zh-CN" dirty="0">
                <a:solidFill>
                  <a:srgbClr val="C00000"/>
                </a:solidFill>
              </a:rPr>
              <a:t>PC4</a:t>
            </a:r>
            <a:r>
              <a:rPr lang="zh-CN" altLang="en-US" dirty="0">
                <a:solidFill>
                  <a:srgbClr val="C00000"/>
                </a:solidFill>
              </a:rPr>
              <a:t>（子网</a:t>
            </a:r>
            <a:r>
              <a:rPr lang="en-US" altLang="zh-CN" dirty="0">
                <a:solidFill>
                  <a:srgbClr val="C00000"/>
                </a:solidFill>
              </a:rPr>
              <a:t>2</a:t>
            </a:r>
            <a:r>
              <a:rPr lang="zh-CN" altLang="en-US" dirty="0">
                <a:solidFill>
                  <a:srgbClr val="C00000"/>
                </a:solidFill>
              </a:rPr>
              <a:t>）发的广播信息</a:t>
            </a:r>
          </a:p>
        </p:txBody>
      </p:sp>
      <p:sp>
        <p:nvSpPr>
          <p:cNvPr id="20" name="矩形 19">
            <a:extLst>
              <a:ext uri="{FF2B5EF4-FFF2-40B4-BE49-F238E27FC236}">
                <a16:creationId xmlns:a16="http://schemas.microsoft.com/office/drawing/2014/main" id="{47BB2853-8088-4C68-B7C5-11DC3CE3BD96}"/>
              </a:ext>
            </a:extLst>
          </p:cNvPr>
          <p:cNvSpPr/>
          <p:nvPr/>
        </p:nvSpPr>
        <p:spPr>
          <a:xfrm>
            <a:off x="6732240" y="620688"/>
            <a:ext cx="1872208" cy="91035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问题：为什么没有收到</a:t>
            </a:r>
            <a:r>
              <a:rPr lang="en-US" altLang="zh-CN" dirty="0" err="1">
                <a:solidFill>
                  <a:srgbClr val="C00000"/>
                </a:solidFill>
              </a:rPr>
              <a:t>arp</a:t>
            </a:r>
            <a:r>
              <a:rPr lang="en-US" altLang="zh-CN" dirty="0">
                <a:solidFill>
                  <a:srgbClr val="C00000"/>
                </a:solidFill>
              </a:rPr>
              <a:t> PC1</a:t>
            </a:r>
            <a:r>
              <a:rPr lang="zh-CN" altLang="en-US" dirty="0">
                <a:solidFill>
                  <a:srgbClr val="C00000"/>
                </a:solidFill>
              </a:rPr>
              <a:t>和</a:t>
            </a:r>
            <a:r>
              <a:rPr lang="en-US" altLang="zh-CN" dirty="0">
                <a:solidFill>
                  <a:srgbClr val="C00000"/>
                </a:solidFill>
              </a:rPr>
              <a:t>PC3</a:t>
            </a:r>
            <a:r>
              <a:rPr lang="zh-CN" altLang="en-US" dirty="0">
                <a:solidFill>
                  <a:srgbClr val="C00000"/>
                </a:solidFill>
              </a:rPr>
              <a:t>的广播</a:t>
            </a:r>
          </a:p>
        </p:txBody>
      </p:sp>
    </p:spTree>
    <p:extLst>
      <p:ext uri="{BB962C8B-B14F-4D97-AF65-F5344CB8AC3E}">
        <p14:creationId xmlns:p14="http://schemas.microsoft.com/office/powerpoint/2010/main" val="18795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BB9ED0-CF7F-4AB0-8B17-C624BD429E51}"/>
              </a:ext>
            </a:extLst>
          </p:cNvPr>
          <p:cNvPicPr>
            <a:picLocks noChangeAspect="1"/>
          </p:cNvPicPr>
          <p:nvPr/>
        </p:nvPicPr>
        <p:blipFill>
          <a:blip r:embed="rId3"/>
          <a:stretch>
            <a:fillRect/>
          </a:stretch>
        </p:blipFill>
        <p:spPr>
          <a:xfrm>
            <a:off x="179512" y="1368100"/>
            <a:ext cx="8571428" cy="5047619"/>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9.</a:t>
              </a:r>
              <a:r>
                <a:rPr lang="zh-CN" altLang="en-US" sz="2400" b="1" dirty="0">
                  <a:latin typeface="微软雅黑" pitchFamily="34" charset="-122"/>
                  <a:ea typeface="微软雅黑" pitchFamily="34" charset="-122"/>
                </a:rPr>
                <a:t>进入交换机配置</a:t>
              </a: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a:cxnSpLocks/>
          </p:cNvCxnSpPr>
          <p:nvPr/>
        </p:nvCxnSpPr>
        <p:spPr>
          <a:xfrm flipH="1">
            <a:off x="6779649" y="1241568"/>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6061519" y="849591"/>
            <a:ext cx="3044423" cy="369332"/>
          </a:xfrm>
          <a:prstGeom prst="rect">
            <a:avLst/>
          </a:prstGeom>
          <a:noFill/>
        </p:spPr>
        <p:txBody>
          <a:bodyPr wrap="none" rtlCol="0">
            <a:spAutoFit/>
          </a:bodyPr>
          <a:lstStyle/>
          <a:p>
            <a:r>
              <a:rPr lang="zh-CN" altLang="en-US" dirty="0">
                <a:solidFill>
                  <a:srgbClr val="C00000"/>
                </a:solidFill>
              </a:rPr>
              <a:t>②在交换机</a:t>
            </a:r>
            <a:r>
              <a:rPr lang="en-US" altLang="zh-CN" dirty="0">
                <a:solidFill>
                  <a:srgbClr val="C00000"/>
                </a:solidFill>
              </a:rPr>
              <a:t>1</a:t>
            </a:r>
            <a:r>
              <a:rPr lang="zh-CN" altLang="en-US" dirty="0">
                <a:solidFill>
                  <a:srgbClr val="C00000"/>
                </a:solidFill>
              </a:rPr>
              <a:t>上进行</a:t>
            </a:r>
            <a:r>
              <a:rPr lang="en-US" altLang="zh-CN" dirty="0" err="1">
                <a:solidFill>
                  <a:srgbClr val="C00000"/>
                </a:solidFill>
              </a:rPr>
              <a:t>vlan</a:t>
            </a:r>
            <a:r>
              <a:rPr lang="zh-CN" altLang="en-US" dirty="0">
                <a:solidFill>
                  <a:srgbClr val="C00000"/>
                </a:solidFill>
              </a:rPr>
              <a:t>配置</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a:off x="1403648" y="3717031"/>
            <a:ext cx="288032" cy="1825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99652" y="3286848"/>
            <a:ext cx="1697901" cy="369332"/>
          </a:xfrm>
          <a:prstGeom prst="rect">
            <a:avLst/>
          </a:prstGeom>
          <a:noFill/>
        </p:spPr>
        <p:txBody>
          <a:bodyPr wrap="none" rtlCol="0">
            <a:spAutoFit/>
          </a:bodyPr>
          <a:lstStyle/>
          <a:p>
            <a:r>
              <a:rPr lang="zh-CN" altLang="en-US" dirty="0">
                <a:solidFill>
                  <a:srgbClr val="C00000"/>
                </a:solidFill>
              </a:rPr>
              <a:t>①双击交换机</a:t>
            </a:r>
            <a:r>
              <a:rPr lang="en-US" altLang="zh-CN" dirty="0">
                <a:solidFill>
                  <a:srgbClr val="C00000"/>
                </a:solidFill>
              </a:rPr>
              <a:t>1</a:t>
            </a:r>
            <a:endParaRPr lang="zh-CN" altLang="en-US" dirty="0">
              <a:solidFill>
                <a:srgbClr val="C00000"/>
              </a:solidFill>
            </a:endParaRPr>
          </a:p>
        </p:txBody>
      </p:sp>
    </p:spTree>
    <p:extLst>
      <p:ext uri="{BB962C8B-B14F-4D97-AF65-F5344CB8AC3E}">
        <p14:creationId xmlns:p14="http://schemas.microsoft.com/office/powerpoint/2010/main" val="247354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idx="1"/>
          </p:nvPr>
        </p:nvSpPr>
        <p:spPr>
          <a:xfrm>
            <a:off x="457200" y="620688"/>
            <a:ext cx="8229600" cy="5771314"/>
          </a:xfrm>
          <a:ln>
            <a:solidFill>
              <a:schemeClr val="accent1">
                <a:lumMod val="75000"/>
              </a:schemeClr>
            </a:solidFill>
          </a:ln>
        </p:spPr>
        <p:txBody>
          <a:bodyPr/>
          <a:lstStyle/>
          <a:p>
            <a:pPr eaLnBrk="1" hangingPunct="1">
              <a:lnSpc>
                <a:spcPct val="150000"/>
              </a:lnSpc>
              <a:defRPr/>
            </a:pPr>
            <a:r>
              <a:rPr lang="zh-CN" altLang="en-US" sz="2400" dirty="0"/>
              <a:t>实验内容：</a:t>
            </a:r>
            <a:endParaRPr lang="en-US" altLang="zh-CN" sz="2400" dirty="0"/>
          </a:p>
          <a:p>
            <a:pPr marL="671512" lvl="2" indent="0" eaLnBrk="1" hangingPunct="1">
              <a:lnSpc>
                <a:spcPct val="150000"/>
              </a:lnSpc>
              <a:buNone/>
              <a:defRPr/>
            </a:pPr>
            <a:r>
              <a:rPr lang="zh-CN" altLang="en-US" sz="1800" dirty="0"/>
              <a:t>用仿真软件</a:t>
            </a:r>
            <a:r>
              <a:rPr lang="en-US" altLang="zh-CN" sz="1800" dirty="0" err="1"/>
              <a:t>eNSP</a:t>
            </a:r>
            <a:r>
              <a:rPr lang="zh-CN" altLang="en-US" sz="1800" dirty="0"/>
              <a:t>进行辅助，利用华为真实网络设备，完成指定的网络配置，实现组网要求</a:t>
            </a:r>
          </a:p>
        </p:txBody>
      </p:sp>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pPr eaLnBrk="1" hangingPunct="1"/>
              <a:t>4</a:t>
            </a:fld>
            <a:endParaRPr lang="en-US" altLang="zh-CN">
              <a:latin typeface="Garamond" panose="02020404030301010803" pitchFamily="18" charset="0"/>
            </a:endParaRPr>
          </a:p>
        </p:txBody>
      </p:sp>
      <p:pic>
        <p:nvPicPr>
          <p:cNvPr id="7" name="图片 6">
            <a:extLst>
              <a:ext uri="{FF2B5EF4-FFF2-40B4-BE49-F238E27FC236}">
                <a16:creationId xmlns:a16="http://schemas.microsoft.com/office/drawing/2014/main" id="{CD6E99F2-A8A4-4762-9D88-7AEF6FE837AE}"/>
              </a:ext>
            </a:extLst>
          </p:cNvPr>
          <p:cNvPicPr>
            <a:picLocks noChangeAspect="1"/>
          </p:cNvPicPr>
          <p:nvPr/>
        </p:nvPicPr>
        <p:blipFill>
          <a:blip r:embed="rId3"/>
          <a:stretch>
            <a:fillRect/>
          </a:stretch>
        </p:blipFill>
        <p:spPr>
          <a:xfrm>
            <a:off x="683567" y="2387386"/>
            <a:ext cx="5313055" cy="4004616"/>
          </a:xfrm>
          <a:prstGeom prst="rect">
            <a:avLst/>
          </a:prstGeom>
        </p:spPr>
      </p:pic>
      <p:sp>
        <p:nvSpPr>
          <p:cNvPr id="9" name="文本框 8">
            <a:extLst>
              <a:ext uri="{FF2B5EF4-FFF2-40B4-BE49-F238E27FC236}">
                <a16:creationId xmlns:a16="http://schemas.microsoft.com/office/drawing/2014/main" id="{E11D7BC2-BE71-4DD5-8EE3-270752E61A2D}"/>
              </a:ext>
            </a:extLst>
          </p:cNvPr>
          <p:cNvSpPr txBox="1"/>
          <p:nvPr/>
        </p:nvSpPr>
        <p:spPr>
          <a:xfrm>
            <a:off x="5576981" y="2352610"/>
            <a:ext cx="3098566" cy="2931572"/>
          </a:xfrm>
          <a:prstGeom prst="rect">
            <a:avLst/>
          </a:prstGeom>
          <a:noFill/>
        </p:spPr>
        <p:txBody>
          <a:bodyPr wrap="square" rtlCol="0">
            <a:spAutoFit/>
          </a:bodyPr>
          <a:lstStyle/>
          <a:p>
            <a:pPr>
              <a:lnSpc>
                <a:spcPct val="125000"/>
              </a:lnSpc>
            </a:pPr>
            <a:r>
              <a:rPr lang="zh-CN" altLang="en-US" dirty="0">
                <a:solidFill>
                  <a:srgbClr val="FF0000"/>
                </a:solidFill>
              </a:rPr>
              <a:t>组网需求：</a:t>
            </a:r>
            <a:endParaRPr lang="en-US" altLang="zh-CN" dirty="0">
              <a:solidFill>
                <a:srgbClr val="FF0000"/>
              </a:solidFill>
            </a:endParaRPr>
          </a:p>
          <a:p>
            <a:pPr>
              <a:lnSpc>
                <a:spcPct val="125000"/>
              </a:lnSpc>
            </a:pPr>
            <a:r>
              <a:rPr lang="en-US" altLang="zh-CN" dirty="0">
                <a:solidFill>
                  <a:srgbClr val="FF0000"/>
                </a:solidFill>
              </a:rPr>
              <a:t>PC1</a:t>
            </a:r>
            <a:r>
              <a:rPr lang="zh-CN" altLang="en-US" dirty="0">
                <a:solidFill>
                  <a:srgbClr val="FF0000"/>
                </a:solidFill>
              </a:rPr>
              <a:t>、</a:t>
            </a:r>
            <a:r>
              <a:rPr lang="en-US" altLang="zh-CN" dirty="0">
                <a:solidFill>
                  <a:srgbClr val="FF0000"/>
                </a:solidFill>
              </a:rPr>
              <a:t>PC3</a:t>
            </a:r>
            <a:r>
              <a:rPr lang="zh-CN" altLang="en-US" dirty="0">
                <a:solidFill>
                  <a:srgbClr val="FF0000"/>
                </a:solidFill>
              </a:rPr>
              <a:t>位于同一个</a:t>
            </a:r>
            <a:r>
              <a:rPr lang="en-US" altLang="zh-CN" dirty="0">
                <a:solidFill>
                  <a:srgbClr val="FF0000"/>
                </a:solidFill>
              </a:rPr>
              <a:t>VLAN</a:t>
            </a:r>
          </a:p>
          <a:p>
            <a:pPr>
              <a:lnSpc>
                <a:spcPct val="125000"/>
              </a:lnSpc>
            </a:pPr>
            <a:r>
              <a:rPr lang="en-US" altLang="zh-CN" dirty="0">
                <a:solidFill>
                  <a:srgbClr val="FF0000"/>
                </a:solidFill>
              </a:rPr>
              <a:t>PC2</a:t>
            </a:r>
            <a:r>
              <a:rPr lang="zh-CN" altLang="en-US" dirty="0">
                <a:solidFill>
                  <a:srgbClr val="FF0000"/>
                </a:solidFill>
              </a:rPr>
              <a:t>、</a:t>
            </a:r>
            <a:r>
              <a:rPr lang="en-US" altLang="zh-CN" dirty="0">
                <a:solidFill>
                  <a:srgbClr val="FF0000"/>
                </a:solidFill>
              </a:rPr>
              <a:t>PC4</a:t>
            </a:r>
            <a:r>
              <a:rPr lang="zh-CN" altLang="en-US" dirty="0">
                <a:solidFill>
                  <a:srgbClr val="FF0000"/>
                </a:solidFill>
              </a:rPr>
              <a:t>位于另一个</a:t>
            </a:r>
            <a:r>
              <a:rPr lang="en-US" altLang="zh-CN" dirty="0">
                <a:solidFill>
                  <a:srgbClr val="FF0000"/>
                </a:solidFill>
              </a:rPr>
              <a:t>VLAN</a:t>
            </a:r>
          </a:p>
          <a:p>
            <a:pPr>
              <a:lnSpc>
                <a:spcPct val="125000"/>
              </a:lnSpc>
            </a:pPr>
            <a:r>
              <a:rPr lang="zh-CN" altLang="en-US" dirty="0">
                <a:solidFill>
                  <a:srgbClr val="FF0000"/>
                </a:solidFill>
              </a:rPr>
              <a:t>笔记本电脑通过无线</a:t>
            </a:r>
            <a:r>
              <a:rPr lang="en-US" altLang="zh-CN" dirty="0">
                <a:solidFill>
                  <a:srgbClr val="FF0000"/>
                </a:solidFill>
              </a:rPr>
              <a:t>AP</a:t>
            </a:r>
            <a:r>
              <a:rPr lang="zh-CN" altLang="en-US" dirty="0">
                <a:solidFill>
                  <a:srgbClr val="FF0000"/>
                </a:solidFill>
              </a:rPr>
              <a:t>接入到路由器的另一端网络</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要求：笔记本电脑和 </a:t>
            </a:r>
            <a:endParaRPr lang="en-US" altLang="zh-CN" dirty="0">
              <a:solidFill>
                <a:srgbClr val="FF0000"/>
              </a:solidFill>
            </a:endParaRPr>
          </a:p>
          <a:p>
            <a:r>
              <a:rPr lang="en-US" altLang="zh-CN" dirty="0">
                <a:solidFill>
                  <a:srgbClr val="FF0000"/>
                </a:solidFill>
              </a:rPr>
              <a:t>            PC1~PC4</a:t>
            </a:r>
            <a:r>
              <a:rPr lang="zh-CN" altLang="en-US" dirty="0">
                <a:solidFill>
                  <a:srgbClr val="FF0000"/>
                </a:solidFill>
              </a:rPr>
              <a:t>互通</a:t>
            </a:r>
          </a:p>
        </p:txBody>
      </p:sp>
    </p:spTree>
    <p:extLst>
      <p:ext uri="{BB962C8B-B14F-4D97-AF65-F5344CB8AC3E}">
        <p14:creationId xmlns:p14="http://schemas.microsoft.com/office/powerpoint/2010/main" val="24803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9.</a:t>
              </a:r>
              <a:r>
                <a:rPr lang="zh-CN" altLang="en-US" sz="2400" b="1" dirty="0">
                  <a:latin typeface="微软雅黑" pitchFamily="34" charset="-122"/>
                  <a:ea typeface="微软雅黑" pitchFamily="34" charset="-122"/>
                </a:rPr>
                <a:t>进入交换机配置</a:t>
              </a: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sp>
        <p:nvSpPr>
          <p:cNvPr id="12" name="内容占位符 1">
            <a:extLst>
              <a:ext uri="{FF2B5EF4-FFF2-40B4-BE49-F238E27FC236}">
                <a16:creationId xmlns:a16="http://schemas.microsoft.com/office/drawing/2014/main" id="{17227A36-C976-4B47-85CD-0DCEC842E7F0}"/>
              </a:ext>
            </a:extLst>
          </p:cNvPr>
          <p:cNvSpPr>
            <a:spLocks noGrp="1"/>
          </p:cNvSpPr>
          <p:nvPr>
            <p:ph idx="1"/>
          </p:nvPr>
        </p:nvSpPr>
        <p:spPr>
          <a:xfrm>
            <a:off x="241176" y="1686474"/>
            <a:ext cx="8229600" cy="4960357"/>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Switch1</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a:t>
            </a:r>
            <a:r>
              <a:rPr lang="en-US" altLang="zh-CN" sz="1800" b="1" dirty="0" err="1">
                <a:solidFill>
                  <a:srgbClr val="FFFF00"/>
                </a:solidFill>
                <a:latin typeface="+mn-lt"/>
              </a:rPr>
              <a:t>huawei</a:t>
            </a:r>
            <a:r>
              <a:rPr lang="en-US" altLang="zh-CN" sz="1800" b="1" dirty="0">
                <a:solidFill>
                  <a:srgbClr val="FFFF00"/>
                </a:solidFill>
                <a:latin typeface="+mn-lt"/>
              </a:rPr>
              <a:t>&gt;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a:t>
            </a:r>
            <a:r>
              <a:rPr lang="en-US" altLang="zh-CN" sz="1800" b="1" dirty="0" err="1">
                <a:solidFill>
                  <a:srgbClr val="FFFF00"/>
                </a:solidFill>
                <a:latin typeface="+mn-lt"/>
              </a:rPr>
              <a:t>huawei</a:t>
            </a:r>
            <a:r>
              <a:rPr lang="en-US" altLang="zh-CN" sz="1800" b="1" dirty="0">
                <a:solidFill>
                  <a:srgbClr val="FFFF00"/>
                </a:solidFill>
                <a:latin typeface="+mn-lt"/>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switch1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endParaRPr lang="zh-CN" altLang="en-US"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vlan</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batch 2 to 3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创建</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VLAN2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VLAN3</a:t>
            </a:r>
            <a:endParaRPr lang="en-US" altLang="zh-CN"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g0/0/1</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link-type access</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def </a:t>
            </a:r>
            <a:r>
              <a:rPr lang="en-US" altLang="zh-CN" sz="1800" b="1" kern="0" dirty="0" err="1">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2    //</a:t>
            </a:r>
            <a:r>
              <a:rPr lang="zh-CN" altLang="en-US"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配置该接口为</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 2</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[switch1-GigabitEthernet0/0/1] </a:t>
            </a:r>
            <a:r>
              <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quit</a:t>
            </a: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g0/0/2</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link-type access</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port def </a:t>
            </a:r>
            <a:r>
              <a:rPr lang="en-US" altLang="zh-CN" sz="1800" b="1" kern="0" dirty="0" err="1">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3    //</a:t>
            </a:r>
            <a:r>
              <a:rPr lang="zh-CN" altLang="en-US"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配置该接口为</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VLAN 3</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 </a:t>
            </a:r>
            <a:r>
              <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quit</a:t>
            </a:r>
          </a:p>
        </p:txBody>
      </p:sp>
    </p:spTree>
    <p:extLst>
      <p:ext uri="{BB962C8B-B14F-4D97-AF65-F5344CB8AC3E}">
        <p14:creationId xmlns:p14="http://schemas.microsoft.com/office/powerpoint/2010/main" val="14447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9.</a:t>
              </a:r>
              <a:r>
                <a:rPr lang="zh-CN" altLang="en-US" sz="2400" b="1" dirty="0">
                  <a:latin typeface="微软雅黑" pitchFamily="34" charset="-122"/>
                  <a:ea typeface="微软雅黑" pitchFamily="34" charset="-122"/>
                </a:rPr>
                <a:t>进入交换机配置</a:t>
              </a: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sp>
        <p:nvSpPr>
          <p:cNvPr id="13" name="内容占位符 1">
            <a:extLst>
              <a:ext uri="{FF2B5EF4-FFF2-40B4-BE49-F238E27FC236}">
                <a16:creationId xmlns:a16="http://schemas.microsoft.com/office/drawing/2014/main" id="{6E50641D-04B7-4C24-8AEB-3FB0591FEE23}"/>
              </a:ext>
            </a:extLst>
          </p:cNvPr>
          <p:cNvSpPr>
            <a:spLocks noGrp="1"/>
          </p:cNvSpPr>
          <p:nvPr>
            <p:ph idx="1"/>
          </p:nvPr>
        </p:nvSpPr>
        <p:spPr>
          <a:xfrm>
            <a:off x="457200" y="1724422"/>
            <a:ext cx="8229600" cy="4346346"/>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Switch1</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g0/0/24</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link-type trunk</a:t>
            </a:r>
          </a:p>
          <a:p>
            <a:pPr marL="114300" indent="0">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trunk allow-pass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2 to 3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允许</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 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通过</a:t>
            </a:r>
          </a:p>
          <a:p>
            <a:pPr marL="114300" marR="0" indent="0" algn="l">
              <a:spcBef>
                <a:spcPts val="0"/>
              </a:spcBef>
              <a:spcAft>
                <a:spcPts val="0"/>
              </a:spcAft>
              <a:buNone/>
            </a:pPr>
            <a:r>
              <a:rPr lang="en-US" altLang="zh-CN" sz="1800" b="1" dirty="0">
                <a:solidFill>
                  <a:srgbClr val="FFFF00"/>
                </a:solidFill>
                <a:latin typeface="+mn-lt"/>
              </a:rPr>
              <a:t>[switch1-GigabitEthernet0/0/24]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quit</a:t>
            </a:r>
          </a:p>
          <a:p>
            <a:pPr marL="114300" marR="0" indent="0" algn="l">
              <a:spcBef>
                <a:spcPts val="0"/>
              </a:spcBef>
              <a:spcAft>
                <a:spcPts val="0"/>
              </a:spcAft>
              <a:buNone/>
            </a:pPr>
            <a:r>
              <a:rPr lang="en-US" altLang="zh-CN" sz="1800" b="1" dirty="0">
                <a:solidFill>
                  <a:srgbClr val="FFFF00"/>
                </a:solidFill>
                <a:latin typeface="+mn-lt"/>
              </a:rPr>
              <a:t>[switch1]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dis port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active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查看接口的</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信息</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保存配置</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rPr>
              <a:t>[switch1]quit</a:t>
            </a: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&lt;switch1&gt;save</a:t>
            </a: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&lt;switch1&gt;Y</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0608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9.</a:t>
              </a:r>
              <a:r>
                <a:rPr lang="zh-CN" altLang="en-US" sz="2400" b="1" dirty="0">
                  <a:latin typeface="微软雅黑" pitchFamily="34" charset="-122"/>
                  <a:ea typeface="微软雅黑" pitchFamily="34" charset="-122"/>
                </a:rPr>
                <a:t>进入交换机配置</a:t>
              </a: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sp>
        <p:nvSpPr>
          <p:cNvPr id="12" name="内容占位符 1">
            <a:extLst>
              <a:ext uri="{FF2B5EF4-FFF2-40B4-BE49-F238E27FC236}">
                <a16:creationId xmlns:a16="http://schemas.microsoft.com/office/drawing/2014/main" id="{522BCB30-C7F2-454A-92F6-5D98DD8E2044}"/>
              </a:ext>
            </a:extLst>
          </p:cNvPr>
          <p:cNvSpPr txBox="1">
            <a:spLocks/>
          </p:cNvSpPr>
          <p:nvPr/>
        </p:nvSpPr>
        <p:spPr bwMode="auto">
          <a:xfrm>
            <a:off x="457200" y="1764827"/>
            <a:ext cx="8229600" cy="504854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itchFamily="34" charset="-122"/>
                <a:ea typeface="微软雅黑" pitchFamily="34" charset="-122"/>
                <a:cs typeface="+mn-cs"/>
              </a:defRPr>
            </a:lvl1pPr>
            <a:lvl2pPr marL="669925" indent="-325438"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itchFamily="34" charset="-122"/>
                <a:ea typeface="微软雅黑" pitchFamily="34" charset="-122"/>
              </a:defRPr>
            </a:lvl2pPr>
            <a:lvl3pPr marL="1022350" indent="-350838"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itchFamily="34" charset="-122"/>
                <a:ea typeface="微软雅黑" pitchFamily="34" charset="-122"/>
              </a:defRPr>
            </a:lvl3pPr>
            <a:lvl4pPr marL="1339850" indent="-315913"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itchFamily="34" charset="-122"/>
                <a:ea typeface="微软雅黑" pitchFamily="34" charset="-122"/>
              </a:defRPr>
            </a:lvl4pPr>
            <a:lvl5pPr marL="1681163"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itchFamily="34" charset="-122"/>
                <a:ea typeface="微软雅黑" pitchFamily="34" charset="-122"/>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400050" indent="-285750">
              <a:spcBef>
                <a:spcPts val="0"/>
              </a:spcBef>
              <a:spcAft>
                <a:spcPts val="0"/>
              </a:spcAft>
            </a:pPr>
            <a:r>
              <a:rPr lang="zh-CN" altLang="en-US" sz="2000" b="1" kern="0" dirty="0">
                <a:solidFill>
                  <a:schemeClr val="bg1"/>
                </a:solidFill>
                <a:latin typeface="+mn-lt"/>
                <a:ea typeface="宋体" panose="02010600030101010101" pitchFamily="2" charset="-122"/>
                <a:cs typeface="Times New Roman" panose="02020603050405020304" pitchFamily="18" charset="0"/>
              </a:rPr>
              <a:t>交换机</a:t>
            </a:r>
            <a:r>
              <a:rPr lang="en-US" altLang="zh-CN" sz="2000" b="1" kern="0" dirty="0">
                <a:solidFill>
                  <a:schemeClr val="bg1"/>
                </a:solidFill>
                <a:latin typeface="+mn-lt"/>
                <a:ea typeface="宋体" panose="02010600030101010101" pitchFamily="2" charset="-122"/>
                <a:cs typeface="Times New Roman" panose="02020603050405020304" pitchFamily="18" charset="0"/>
              </a:rPr>
              <a:t>Switch2</a:t>
            </a:r>
            <a:r>
              <a:rPr lang="zh-CN" altLang="en-US" sz="2000" b="1" kern="0"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kern="0"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&lt;</a:t>
            </a:r>
            <a:r>
              <a:rPr lang="en-US" altLang="zh-CN" sz="1800" b="1" kern="0" dirty="0" err="1">
                <a:solidFill>
                  <a:srgbClr val="FFFF00"/>
                </a:solidFill>
                <a:latin typeface="+mn-lt"/>
              </a:rPr>
              <a:t>huawei</a:t>
            </a:r>
            <a:r>
              <a:rPr lang="en-US" altLang="zh-CN" sz="1800" b="1" kern="0" dirty="0">
                <a:solidFill>
                  <a:srgbClr val="FFFF00"/>
                </a:solidFill>
                <a:latin typeface="+mn-lt"/>
              </a:rPr>
              <a:t>&gt; </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sys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a:t>
            </a:r>
            <a:r>
              <a:rPr lang="en-US" altLang="zh-CN" sz="1800" b="1" kern="0" dirty="0" err="1">
                <a:solidFill>
                  <a:srgbClr val="FFFF00"/>
                </a:solidFill>
                <a:latin typeface="+mn-lt"/>
              </a:rPr>
              <a:t>huawei</a:t>
            </a:r>
            <a:r>
              <a:rPr lang="en-US" altLang="zh-CN" sz="1800" b="1" kern="0" dirty="0">
                <a:solidFill>
                  <a:srgbClr val="FFFF00"/>
                </a:solidFill>
                <a:latin typeface="+mn-lt"/>
              </a:rPr>
              <a:t>]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switch2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batch 2 to 3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创建</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VLAN2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和</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VLAN3</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Font typeface="Wingdings" panose="05000000000000000000" pitchFamily="2" charset="2"/>
              <a:buNone/>
            </a:pPr>
            <a:endParaRPr lang="zh-CN" altLang="en-US" sz="1800" kern="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a:solidFill>
                  <a:schemeClr val="bg1"/>
                </a:solidFill>
                <a:latin typeface="+mn-lt"/>
                <a:ea typeface="宋体" panose="02010600030101010101" pitchFamily="2" charset="-122"/>
                <a:cs typeface="Times New Roman" panose="02020603050405020304" pitchFamily="18" charset="0"/>
              </a:rPr>
              <a:t>int g0/0/1</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port link-type access</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port def </a:t>
            </a:r>
            <a:r>
              <a:rPr lang="en-US" altLang="zh-CN" sz="1800" b="1" kern="0" dirty="0" err="1">
                <a:solidFill>
                  <a:schemeClr val="bg1"/>
                </a:solidFill>
                <a:latin typeface="+mn-lt"/>
                <a:ea typeface="宋体" panose="02010600030101010101" pitchFamily="2" charset="-122"/>
                <a:cs typeface="Times New Roman" panose="02020603050405020304" pitchFamily="18" charset="0"/>
              </a:rPr>
              <a:t>vlan</a:t>
            </a:r>
            <a:r>
              <a:rPr lang="en-US" altLang="zh-CN" sz="1800" b="1" kern="0" dirty="0">
                <a:solidFill>
                  <a:schemeClr val="bg1"/>
                </a:solidFill>
                <a:latin typeface="+mn-lt"/>
                <a:ea typeface="宋体" panose="02010600030101010101" pitchFamily="2" charset="-122"/>
                <a:cs typeface="Times New Roman" panose="02020603050405020304" pitchFamily="18" charset="0"/>
              </a:rPr>
              <a:t> 2    //</a:t>
            </a:r>
            <a:r>
              <a:rPr lang="zh-CN" altLang="en-US" sz="1800" b="1" kern="0" dirty="0">
                <a:solidFill>
                  <a:schemeClr val="bg1"/>
                </a:solidFill>
                <a:latin typeface="+mn-lt"/>
                <a:ea typeface="宋体" panose="02010600030101010101" pitchFamily="2" charset="-122"/>
                <a:cs typeface="Times New Roman" panose="02020603050405020304" pitchFamily="18" charset="0"/>
              </a:rPr>
              <a:t>配置该接口为</a:t>
            </a:r>
            <a:r>
              <a:rPr lang="en-US" altLang="zh-CN" sz="1800" b="1" kern="0" dirty="0">
                <a:solidFill>
                  <a:schemeClr val="bg1"/>
                </a:solidFill>
                <a:latin typeface="+mn-lt"/>
                <a:ea typeface="宋体" panose="02010600030101010101" pitchFamily="2" charset="-122"/>
                <a:cs typeface="Times New Roman" panose="02020603050405020304" pitchFamily="18" charset="0"/>
              </a:rPr>
              <a:t>VLAN 2</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[switch2-GigabitEthernet0/0/0] </a:t>
            </a:r>
            <a:r>
              <a:rPr lang="en-US" altLang="zh-CN" sz="1800" b="1" kern="0" dirty="0">
                <a:solidFill>
                  <a:schemeClr val="bg1"/>
                </a:solidFill>
                <a:latin typeface="+mn-lt"/>
                <a:ea typeface="宋体" panose="02010600030101010101" pitchFamily="2" charset="-122"/>
                <a:cs typeface="Times New Roman" panose="02020603050405020304" pitchFamily="18" charset="0"/>
              </a:rPr>
              <a:t>quit</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 </a:t>
            </a:r>
            <a:r>
              <a:rPr lang="en-US" altLang="zh-CN" sz="1800" b="1" kern="0" dirty="0">
                <a:solidFill>
                  <a:schemeClr val="bg1"/>
                </a:solidFill>
                <a:latin typeface="+mn-lt"/>
                <a:ea typeface="宋体" panose="02010600030101010101" pitchFamily="2" charset="-122"/>
                <a:cs typeface="Times New Roman" panose="02020603050405020304" pitchFamily="18" charset="0"/>
              </a:rPr>
              <a:t>int g0/0/2</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port link-type access</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port def </a:t>
            </a:r>
            <a:r>
              <a:rPr lang="en-US" altLang="zh-CN" sz="1800" b="1" kern="0" dirty="0" err="1">
                <a:solidFill>
                  <a:schemeClr val="bg1"/>
                </a:solidFill>
                <a:latin typeface="+mn-lt"/>
                <a:ea typeface="宋体" panose="02010600030101010101" pitchFamily="2" charset="-122"/>
                <a:cs typeface="Times New Roman" panose="02020603050405020304" pitchFamily="18" charset="0"/>
              </a:rPr>
              <a:t>vlan</a:t>
            </a:r>
            <a:r>
              <a:rPr lang="en-US" altLang="zh-CN" sz="1800" b="1" kern="0" dirty="0">
                <a:solidFill>
                  <a:schemeClr val="bg1"/>
                </a:solidFill>
                <a:latin typeface="+mn-lt"/>
                <a:ea typeface="宋体" panose="02010600030101010101" pitchFamily="2" charset="-122"/>
                <a:cs typeface="Times New Roman" panose="02020603050405020304" pitchFamily="18" charset="0"/>
              </a:rPr>
              <a:t> 3    //</a:t>
            </a:r>
            <a:r>
              <a:rPr lang="zh-CN" altLang="en-US" sz="1800" b="1" kern="0" dirty="0">
                <a:solidFill>
                  <a:schemeClr val="bg1"/>
                </a:solidFill>
                <a:latin typeface="+mn-lt"/>
                <a:ea typeface="宋体" panose="02010600030101010101" pitchFamily="2" charset="-122"/>
                <a:cs typeface="Times New Roman" panose="02020603050405020304" pitchFamily="18" charset="0"/>
              </a:rPr>
              <a:t>配置该接口为</a:t>
            </a:r>
            <a:r>
              <a:rPr lang="en-US" altLang="zh-CN" sz="1800" b="1" kern="0" dirty="0">
                <a:solidFill>
                  <a:schemeClr val="bg1"/>
                </a:solidFill>
                <a:latin typeface="+mn-lt"/>
                <a:ea typeface="宋体" panose="02010600030101010101" pitchFamily="2" charset="-122"/>
                <a:cs typeface="Times New Roman" panose="02020603050405020304" pitchFamily="18" charset="0"/>
              </a:rPr>
              <a:t>VLAN 3</a:t>
            </a:r>
          </a:p>
          <a:p>
            <a:pPr marL="114300" indent="0">
              <a:spcBef>
                <a:spcPts val="0"/>
              </a:spcBef>
              <a:spcAft>
                <a:spcPts val="0"/>
              </a:spcAft>
              <a:buFont typeface="Wingdings" panose="05000000000000000000" pitchFamily="2" charset="2"/>
              <a:buNone/>
            </a:pPr>
            <a:r>
              <a:rPr lang="en-US" altLang="zh-CN" sz="1800" b="1" kern="0" dirty="0">
                <a:solidFill>
                  <a:srgbClr val="FFFF00"/>
                </a:solidFill>
                <a:latin typeface="+mn-lt"/>
              </a:rPr>
              <a:t>[switch2-GigabitEthernet0/0/1] </a:t>
            </a:r>
            <a:r>
              <a:rPr lang="en-US" altLang="zh-CN" sz="1800" b="1" kern="0" dirty="0">
                <a:solidFill>
                  <a:schemeClr val="bg1"/>
                </a:solidFill>
                <a:latin typeface="+mn-lt"/>
                <a:ea typeface="宋体" panose="02010600030101010101" pitchFamily="2" charset="-122"/>
                <a:cs typeface="Times New Roman" panose="02020603050405020304" pitchFamily="18" charset="0"/>
              </a:rPr>
              <a:t>quit</a:t>
            </a:r>
          </a:p>
        </p:txBody>
      </p:sp>
    </p:spTree>
    <p:extLst>
      <p:ext uri="{BB962C8B-B14F-4D97-AF65-F5344CB8AC3E}">
        <p14:creationId xmlns:p14="http://schemas.microsoft.com/office/powerpoint/2010/main" val="41259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9.</a:t>
              </a:r>
              <a:r>
                <a:rPr lang="zh-CN" altLang="en-US" sz="2400" b="1" dirty="0">
                  <a:latin typeface="微软雅黑" pitchFamily="34" charset="-122"/>
                  <a:ea typeface="微软雅黑" pitchFamily="34" charset="-122"/>
                </a:rPr>
                <a:t>进入交换机配置</a:t>
              </a:r>
              <a:r>
                <a:rPr lang="en-US" altLang="zh-CN" sz="2400" b="1" dirty="0">
                  <a:latin typeface="微软雅黑" pitchFamily="34" charset="-122"/>
                  <a:ea typeface="微软雅黑" pitchFamily="34" charset="-122"/>
                </a:rPr>
                <a:t>VLAN</a:t>
              </a:r>
              <a:endParaRPr lang="zh-CN" sz="2400" dirty="0">
                <a:latin typeface="微软雅黑" pitchFamily="34" charset="-122"/>
                <a:ea typeface="微软雅黑" pitchFamily="34" charset="-122"/>
              </a:endParaRPr>
            </a:p>
          </p:txBody>
        </p:sp>
      </p:grpSp>
      <p:sp>
        <p:nvSpPr>
          <p:cNvPr id="13" name="内容占位符 1">
            <a:extLst>
              <a:ext uri="{FF2B5EF4-FFF2-40B4-BE49-F238E27FC236}">
                <a16:creationId xmlns:a16="http://schemas.microsoft.com/office/drawing/2014/main" id="{5E96818D-F3DD-41E2-BB24-3027D3BE2475}"/>
              </a:ext>
            </a:extLst>
          </p:cNvPr>
          <p:cNvSpPr>
            <a:spLocks noGrp="1"/>
          </p:cNvSpPr>
          <p:nvPr>
            <p:ph idx="1"/>
          </p:nvPr>
        </p:nvSpPr>
        <p:spPr>
          <a:xfrm>
            <a:off x="457200" y="1649965"/>
            <a:ext cx="8229600" cy="4442860"/>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Switch2</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 g0/0/23</a:t>
            </a: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link-type trunk</a:t>
            </a:r>
          </a:p>
          <a:p>
            <a:pPr marL="114300" indent="0">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port trunk allow-pass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2 to 3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允许</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 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通过</a:t>
            </a:r>
          </a:p>
          <a:p>
            <a:pPr marL="114300" marR="0" indent="0" algn="l">
              <a:spcBef>
                <a:spcPts val="0"/>
              </a:spcBef>
              <a:spcAft>
                <a:spcPts val="0"/>
              </a:spcAft>
              <a:buNone/>
            </a:pPr>
            <a:r>
              <a:rPr lang="en-US" altLang="zh-CN" sz="1800" b="1" dirty="0">
                <a:solidFill>
                  <a:srgbClr val="FFFF00"/>
                </a:solidFill>
                <a:latin typeface="+mn-lt"/>
              </a:rPr>
              <a:t>[switch2-GigabitEthernet0/0/23]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quit</a:t>
            </a: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dis port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active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查看接口的</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vlan</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信息</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保存配置</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rPr>
              <a:t>[switch2]quit</a:t>
            </a: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&lt;switch2&gt;save</a:t>
            </a:r>
          </a:p>
          <a:p>
            <a:pPr marL="114300" indent="0">
              <a:spcBef>
                <a:spcPts val="0"/>
              </a:spcBef>
              <a:spcAft>
                <a:spcPts val="0"/>
              </a:spcAft>
              <a:buNone/>
            </a:pPr>
            <a:r>
              <a:rPr lang="en-US" altLang="zh-CN" sz="1800" b="1" dirty="0">
                <a:solidFill>
                  <a:srgbClr val="FFFF00"/>
                </a:solidFill>
                <a:latin typeface="Arial" panose="020B0604020202020204" pitchFamily="34" charset="0"/>
                <a:ea typeface="宋体" panose="02010600030101010101" pitchFamily="2" charset="-122"/>
                <a:cs typeface="Arial" panose="020B0604020202020204" pitchFamily="34" charset="0"/>
              </a:rPr>
              <a:t>&lt;switch2&gt;Y</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en-US" altLang="zh-CN" sz="1800" b="1"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674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9AB276-CD6C-45C7-AEF5-09BB81C26863}"/>
              </a:ext>
            </a:extLst>
          </p:cNvPr>
          <p:cNvPicPr>
            <a:picLocks noChangeAspect="1"/>
          </p:cNvPicPr>
          <p:nvPr/>
        </p:nvPicPr>
        <p:blipFill>
          <a:blip r:embed="rId3"/>
          <a:stretch>
            <a:fillRect/>
          </a:stretch>
        </p:blipFill>
        <p:spPr>
          <a:xfrm>
            <a:off x="-8741" y="3656846"/>
            <a:ext cx="9144000" cy="2578589"/>
          </a:xfrm>
          <a:prstGeom prst="rect">
            <a:avLst/>
          </a:prstGeom>
        </p:spPr>
      </p:pic>
      <p:pic>
        <p:nvPicPr>
          <p:cNvPr id="4" name="图片 3">
            <a:extLst>
              <a:ext uri="{FF2B5EF4-FFF2-40B4-BE49-F238E27FC236}">
                <a16:creationId xmlns:a16="http://schemas.microsoft.com/office/drawing/2014/main" id="{D01E7057-BA52-45D9-89E5-47BF01319E8A}"/>
              </a:ext>
            </a:extLst>
          </p:cNvPr>
          <p:cNvPicPr>
            <a:picLocks noChangeAspect="1"/>
          </p:cNvPicPr>
          <p:nvPr/>
        </p:nvPicPr>
        <p:blipFill>
          <a:blip r:embed="rId4"/>
          <a:stretch>
            <a:fillRect/>
          </a:stretch>
        </p:blipFill>
        <p:spPr>
          <a:xfrm>
            <a:off x="-8741" y="1569269"/>
            <a:ext cx="9144000" cy="1956038"/>
          </a:xfrm>
          <a:prstGeom prst="rect">
            <a:avLst/>
          </a:prstGeom>
        </p:spPr>
      </p:pic>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a:xfrm>
            <a:off x="13077" y="88660"/>
            <a:ext cx="6567683" cy="357190"/>
          </a:xfrm>
        </p:spPr>
        <p:txBody>
          <a:bodyPr/>
          <a:lstStyle/>
          <a:p>
            <a:r>
              <a:rPr lang="zh-CN" altLang="en-US" dirty="0"/>
              <a:t>组网实验</a:t>
            </a:r>
            <a:r>
              <a:rPr lang="en-US" altLang="zh-CN" dirty="0"/>
              <a:t>—</a:t>
            </a:r>
            <a:r>
              <a:rPr lang="zh-CN" altLang="en-US" dirty="0"/>
              <a:t>第一阶段</a:t>
            </a:r>
          </a:p>
        </p:txBody>
      </p:sp>
      <p:sp>
        <p:nvSpPr>
          <p:cNvPr id="8" name="矩形 7">
            <a:extLst>
              <a:ext uri="{FF2B5EF4-FFF2-40B4-BE49-F238E27FC236}">
                <a16:creationId xmlns:a16="http://schemas.microsoft.com/office/drawing/2014/main" id="{A46D24AC-3ED9-48B8-A746-5BDF2B00EEFC}"/>
              </a:ext>
            </a:extLst>
          </p:cNvPr>
          <p:cNvSpPr/>
          <p:nvPr/>
        </p:nvSpPr>
        <p:spPr bwMode="auto">
          <a:xfrm>
            <a:off x="251520" y="1124744"/>
            <a:ext cx="8651304" cy="51845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en-US" altLang="zh-CN" sz="2400" b="1" dirty="0">
                  <a:latin typeface="微软雅黑" pitchFamily="34" charset="-122"/>
                  <a:ea typeface="微软雅黑" pitchFamily="34" charset="-122"/>
                </a:rPr>
                <a:t>10.Wireshark</a:t>
              </a:r>
              <a:r>
                <a:rPr lang="zh-CN" altLang="en-US" sz="2400" b="1" dirty="0">
                  <a:latin typeface="微软雅黑" pitchFamily="34" charset="-122"/>
                  <a:ea typeface="微软雅黑" pitchFamily="34" charset="-122"/>
                </a:rPr>
                <a:t>查看抓包情况</a:t>
              </a:r>
              <a:endParaRPr lang="zh-CN" sz="2400" dirty="0">
                <a:latin typeface="微软雅黑" pitchFamily="34" charset="-122"/>
                <a:ea typeface="微软雅黑" pitchFamily="34" charset="-122"/>
              </a:endParaRPr>
            </a:p>
          </p:txBody>
        </p:sp>
      </p:grpSp>
      <p:cxnSp>
        <p:nvCxnSpPr>
          <p:cNvPr id="13" name="直接箭头连接符 12">
            <a:extLst>
              <a:ext uri="{FF2B5EF4-FFF2-40B4-BE49-F238E27FC236}">
                <a16:creationId xmlns:a16="http://schemas.microsoft.com/office/drawing/2014/main" id="{E74508A8-86AC-4718-98B4-2AE9141A1B30}"/>
              </a:ext>
            </a:extLst>
          </p:cNvPr>
          <p:cNvCxnSpPr>
            <a:cxnSpLocks/>
          </p:cNvCxnSpPr>
          <p:nvPr/>
        </p:nvCxnSpPr>
        <p:spPr>
          <a:xfrm flipH="1">
            <a:off x="6876256" y="4060977"/>
            <a:ext cx="310191" cy="28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10EE83-316B-4EBA-9A5D-D1584AD70A7D}"/>
              </a:ext>
            </a:extLst>
          </p:cNvPr>
          <p:cNvSpPr txBox="1"/>
          <p:nvPr/>
        </p:nvSpPr>
        <p:spPr>
          <a:xfrm>
            <a:off x="6522770" y="3562693"/>
            <a:ext cx="2621230" cy="369332"/>
          </a:xfrm>
          <a:prstGeom prst="rect">
            <a:avLst/>
          </a:prstGeom>
          <a:noFill/>
        </p:spPr>
        <p:txBody>
          <a:bodyPr wrap="none" rtlCol="0">
            <a:spAutoFit/>
          </a:bodyPr>
          <a:lstStyle/>
          <a:p>
            <a:r>
              <a:rPr lang="zh-CN" altLang="en-US" dirty="0">
                <a:solidFill>
                  <a:srgbClr val="C00000"/>
                </a:solidFill>
              </a:rPr>
              <a:t>②交换机</a:t>
            </a:r>
            <a:r>
              <a:rPr lang="en-US" altLang="zh-CN" dirty="0">
                <a:solidFill>
                  <a:srgbClr val="C00000"/>
                </a:solidFill>
              </a:rPr>
              <a:t>1</a:t>
            </a:r>
            <a:r>
              <a:rPr lang="zh-CN" altLang="en-US" dirty="0">
                <a:solidFill>
                  <a:srgbClr val="C00000"/>
                </a:solidFill>
              </a:rPr>
              <a:t>上的抓包情况</a:t>
            </a:r>
          </a:p>
        </p:txBody>
      </p:sp>
      <p:cxnSp>
        <p:nvCxnSpPr>
          <p:cNvPr id="18" name="直接箭头连接符 17">
            <a:extLst>
              <a:ext uri="{FF2B5EF4-FFF2-40B4-BE49-F238E27FC236}">
                <a16:creationId xmlns:a16="http://schemas.microsoft.com/office/drawing/2014/main" id="{4816BDAA-C459-4B2E-B768-5D5379756BE8}"/>
              </a:ext>
            </a:extLst>
          </p:cNvPr>
          <p:cNvCxnSpPr>
            <a:cxnSpLocks/>
          </p:cNvCxnSpPr>
          <p:nvPr/>
        </p:nvCxnSpPr>
        <p:spPr>
          <a:xfrm flipH="1">
            <a:off x="7361744" y="2107526"/>
            <a:ext cx="204641" cy="258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E6ED2CB-CCE6-47E1-846C-60C487270383}"/>
              </a:ext>
            </a:extLst>
          </p:cNvPr>
          <p:cNvSpPr txBox="1"/>
          <p:nvPr/>
        </p:nvSpPr>
        <p:spPr>
          <a:xfrm>
            <a:off x="6580761" y="1700808"/>
            <a:ext cx="2249334" cy="369332"/>
          </a:xfrm>
          <a:prstGeom prst="rect">
            <a:avLst/>
          </a:prstGeom>
          <a:noFill/>
        </p:spPr>
        <p:txBody>
          <a:bodyPr wrap="none" rtlCol="0">
            <a:spAutoFit/>
          </a:bodyPr>
          <a:lstStyle/>
          <a:p>
            <a:r>
              <a:rPr lang="zh-CN" altLang="en-US" dirty="0">
                <a:solidFill>
                  <a:srgbClr val="C00000"/>
                </a:solidFill>
              </a:rPr>
              <a:t>①</a:t>
            </a:r>
            <a:r>
              <a:rPr lang="en-US" altLang="zh-CN" dirty="0">
                <a:solidFill>
                  <a:srgbClr val="C00000"/>
                </a:solidFill>
              </a:rPr>
              <a:t>PC1</a:t>
            </a:r>
            <a:r>
              <a:rPr lang="zh-CN" altLang="en-US" dirty="0">
                <a:solidFill>
                  <a:srgbClr val="C00000"/>
                </a:solidFill>
              </a:rPr>
              <a:t>上的抓包情况</a:t>
            </a:r>
          </a:p>
        </p:txBody>
      </p:sp>
      <p:sp>
        <p:nvSpPr>
          <p:cNvPr id="19" name="文本框 18">
            <a:extLst>
              <a:ext uri="{FF2B5EF4-FFF2-40B4-BE49-F238E27FC236}">
                <a16:creationId xmlns:a16="http://schemas.microsoft.com/office/drawing/2014/main" id="{D2CDF207-EA6F-4F20-9CA4-2FDEDE678BDF}"/>
              </a:ext>
            </a:extLst>
          </p:cNvPr>
          <p:cNvSpPr txBox="1"/>
          <p:nvPr/>
        </p:nvSpPr>
        <p:spPr>
          <a:xfrm>
            <a:off x="-8741" y="6242753"/>
            <a:ext cx="9144000" cy="646331"/>
          </a:xfrm>
          <a:prstGeom prst="rect">
            <a:avLst/>
          </a:prstGeom>
          <a:noFill/>
        </p:spPr>
        <p:txBody>
          <a:bodyPr wrap="square" rtlCol="0">
            <a:spAutoFit/>
          </a:bodyPr>
          <a:lstStyle/>
          <a:p>
            <a:r>
              <a:rPr lang="zh-CN" altLang="en-US" dirty="0">
                <a:solidFill>
                  <a:srgbClr val="C00000"/>
                </a:solidFill>
              </a:rPr>
              <a:t>结论：</a:t>
            </a:r>
            <a:r>
              <a:rPr lang="en-US" altLang="zh-CN" dirty="0">
                <a:solidFill>
                  <a:srgbClr val="C00000"/>
                </a:solidFill>
              </a:rPr>
              <a:t>PC1</a:t>
            </a:r>
            <a:r>
              <a:rPr lang="zh-CN" altLang="en-US" dirty="0">
                <a:solidFill>
                  <a:srgbClr val="C00000"/>
                </a:solidFill>
              </a:rPr>
              <a:t>上不再收到</a:t>
            </a:r>
            <a:r>
              <a:rPr lang="en-US" altLang="zh-CN" dirty="0">
                <a:solidFill>
                  <a:srgbClr val="C00000"/>
                </a:solidFill>
              </a:rPr>
              <a:t>PC4</a:t>
            </a:r>
            <a:r>
              <a:rPr lang="zh-CN" altLang="en-US" dirty="0">
                <a:solidFill>
                  <a:srgbClr val="C00000"/>
                </a:solidFill>
              </a:rPr>
              <a:t>发出来的广播消息。连接在局域网中的不同</a:t>
            </a:r>
            <a:r>
              <a:rPr lang="en-US" altLang="zh-CN" dirty="0">
                <a:solidFill>
                  <a:srgbClr val="C00000"/>
                </a:solidFill>
              </a:rPr>
              <a:t>VLAN</a:t>
            </a:r>
            <a:r>
              <a:rPr lang="zh-CN" altLang="en-US" dirty="0">
                <a:solidFill>
                  <a:srgbClr val="C00000"/>
                </a:solidFill>
              </a:rPr>
              <a:t>网不能收到彼此的广播。交换机</a:t>
            </a:r>
            <a:r>
              <a:rPr lang="en-US" altLang="zh-CN" dirty="0">
                <a:solidFill>
                  <a:srgbClr val="C00000"/>
                </a:solidFill>
              </a:rPr>
              <a:t>1</a:t>
            </a:r>
            <a:r>
              <a:rPr lang="zh-CN" altLang="en-US" dirty="0">
                <a:solidFill>
                  <a:srgbClr val="C00000"/>
                </a:solidFill>
              </a:rPr>
              <a:t>不再向</a:t>
            </a:r>
            <a:r>
              <a:rPr lang="en-US" altLang="zh-CN" dirty="0">
                <a:solidFill>
                  <a:srgbClr val="C00000"/>
                </a:solidFill>
              </a:rPr>
              <a:t>PC1</a:t>
            </a:r>
            <a:r>
              <a:rPr lang="zh-CN" altLang="en-US" dirty="0">
                <a:solidFill>
                  <a:srgbClr val="C00000"/>
                </a:solidFill>
              </a:rPr>
              <a:t>（</a:t>
            </a:r>
            <a:r>
              <a:rPr lang="en-US" altLang="zh-CN" dirty="0">
                <a:solidFill>
                  <a:srgbClr val="C00000"/>
                </a:solidFill>
              </a:rPr>
              <a:t>VLAN2</a:t>
            </a:r>
            <a:r>
              <a:rPr lang="zh-CN" altLang="en-US" dirty="0">
                <a:solidFill>
                  <a:srgbClr val="C00000"/>
                </a:solidFill>
              </a:rPr>
              <a:t>）转发</a:t>
            </a:r>
            <a:r>
              <a:rPr lang="en-US" altLang="zh-CN" dirty="0">
                <a:solidFill>
                  <a:srgbClr val="C00000"/>
                </a:solidFill>
              </a:rPr>
              <a:t>PC4</a:t>
            </a:r>
            <a:r>
              <a:rPr lang="zh-CN" altLang="en-US" dirty="0">
                <a:solidFill>
                  <a:srgbClr val="C00000"/>
                </a:solidFill>
              </a:rPr>
              <a:t>（</a:t>
            </a:r>
            <a:r>
              <a:rPr lang="en-US" altLang="zh-CN" dirty="0">
                <a:solidFill>
                  <a:srgbClr val="C00000"/>
                </a:solidFill>
              </a:rPr>
              <a:t>VLAN3</a:t>
            </a:r>
            <a:r>
              <a:rPr lang="zh-CN" altLang="en-US" dirty="0">
                <a:solidFill>
                  <a:srgbClr val="C00000"/>
                </a:solidFill>
              </a:rPr>
              <a:t>）的广播数据。</a:t>
            </a:r>
          </a:p>
        </p:txBody>
      </p:sp>
    </p:spTree>
    <p:extLst>
      <p:ext uri="{BB962C8B-B14F-4D97-AF65-F5344CB8AC3E}">
        <p14:creationId xmlns:p14="http://schemas.microsoft.com/office/powerpoint/2010/main" val="212791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实验步骤与操作</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45</a:t>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第二阶段</a:t>
            </a:r>
          </a:p>
        </p:txBody>
      </p:sp>
    </p:spTree>
    <p:extLst>
      <p:ext uri="{BB962C8B-B14F-4D97-AF65-F5344CB8AC3E}">
        <p14:creationId xmlns:p14="http://schemas.microsoft.com/office/powerpoint/2010/main" val="407188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r>
              <a:rPr lang="en-US" altLang="zh-CN" dirty="0"/>
              <a:t>—</a:t>
            </a:r>
            <a:r>
              <a:rPr lang="zh-CN" altLang="en-US" dirty="0"/>
              <a:t>虚拟仿真</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46</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PC1: 192.168.2.2/24, </a:t>
              </a:r>
              <a:r>
                <a:rPr lang="zh-CN" altLang="en-US" sz="2800" dirty="0">
                  <a:solidFill>
                    <a:srgbClr val="003319"/>
                  </a:solidFill>
                  <a:latin typeface="微软雅黑" pitchFamily="34" charset="-122"/>
                  <a:ea typeface="微软雅黑" pitchFamily="34" charset="-122"/>
                </a:rPr>
                <a:t>网关：</a:t>
              </a:r>
              <a:r>
                <a:rPr lang="en-US" altLang="zh-CN" sz="2800" dirty="0">
                  <a:solidFill>
                    <a:srgbClr val="FF0000"/>
                  </a:solidFill>
                  <a:latin typeface="微软雅黑" pitchFamily="34" charset="-122"/>
                  <a:ea typeface="微软雅黑" pitchFamily="34" charset="-122"/>
                </a:rPr>
                <a:t>192.168.2.1</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PC2: 192.168.3.2/24, </a:t>
              </a:r>
              <a:r>
                <a:rPr lang="zh-CN" altLang="en-US" sz="2800" dirty="0">
                  <a:solidFill>
                    <a:srgbClr val="003319"/>
                  </a:solidFill>
                  <a:latin typeface="微软雅黑" pitchFamily="34" charset="-122"/>
                  <a:ea typeface="微软雅黑" pitchFamily="34" charset="-122"/>
                </a:rPr>
                <a:t>网关：</a:t>
              </a:r>
              <a:r>
                <a:rPr lang="en-US" altLang="zh-CN" sz="2800" dirty="0">
                  <a:solidFill>
                    <a:srgbClr val="00B0F0"/>
                  </a:solidFill>
                  <a:latin typeface="微软雅黑" pitchFamily="34" charset="-122"/>
                  <a:ea typeface="微软雅黑" pitchFamily="34" charset="-122"/>
                </a:rPr>
                <a:t>192.168.3.1</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PC3: 192.168.2.3/24</a:t>
              </a:r>
              <a:r>
                <a:rPr lang="zh-CN" altLang="en-US" sz="2800" dirty="0">
                  <a:solidFill>
                    <a:srgbClr val="003319"/>
                  </a:solidFill>
                  <a:latin typeface="微软雅黑" pitchFamily="34" charset="-122"/>
                  <a:ea typeface="微软雅黑" pitchFamily="34" charset="-122"/>
                </a:rPr>
                <a:t>，网关：</a:t>
              </a:r>
              <a:r>
                <a:rPr lang="en-US" altLang="zh-CN" sz="2800" dirty="0">
                  <a:solidFill>
                    <a:srgbClr val="FF0000"/>
                  </a:solidFill>
                  <a:latin typeface="微软雅黑" pitchFamily="34" charset="-122"/>
                  <a:ea typeface="微软雅黑" pitchFamily="34" charset="-122"/>
                </a:rPr>
                <a:t>192.168.2.1</a:t>
              </a:r>
            </a:p>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PC4:</a:t>
              </a:r>
              <a:r>
                <a:rPr lang="zh-CN" altLang="en-US" sz="2800" dirty="0">
                  <a:solidFill>
                    <a:srgbClr val="003319"/>
                  </a:solidFill>
                  <a:latin typeface="微软雅黑" pitchFamily="34" charset="-122"/>
                  <a:ea typeface="微软雅黑" pitchFamily="34" charset="-122"/>
                </a:rPr>
                <a:t> </a:t>
              </a:r>
              <a:r>
                <a:rPr lang="en-US" altLang="zh-CN" sz="2800" dirty="0">
                  <a:solidFill>
                    <a:srgbClr val="003319"/>
                  </a:solidFill>
                  <a:latin typeface="微软雅黑" pitchFamily="34" charset="-122"/>
                  <a:ea typeface="微软雅黑" pitchFamily="34" charset="-122"/>
                </a:rPr>
                <a:t>192.168.3.3/24</a:t>
              </a:r>
              <a:r>
                <a:rPr lang="zh-CN" altLang="en-US" sz="2800" dirty="0">
                  <a:solidFill>
                    <a:srgbClr val="003319"/>
                  </a:solidFill>
                  <a:latin typeface="微软雅黑" pitchFamily="34" charset="-122"/>
                  <a:ea typeface="微软雅黑" pitchFamily="34" charset="-122"/>
                </a:rPr>
                <a:t>，网关：</a:t>
              </a:r>
              <a:r>
                <a:rPr lang="en-US" altLang="zh-CN" sz="2800" dirty="0">
                  <a:solidFill>
                    <a:srgbClr val="00B0F0"/>
                  </a:solidFill>
                  <a:latin typeface="微软雅黑" pitchFamily="34" charset="-122"/>
                  <a:ea typeface="微软雅黑" pitchFamily="34" charset="-122"/>
                </a:rPr>
                <a:t>192.168.3.1</a:t>
              </a: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再测试</a:t>
              </a:r>
              <a:r>
                <a:rPr lang="en-US" altLang="zh-CN" sz="2800" dirty="0">
                  <a:solidFill>
                    <a:srgbClr val="003319"/>
                  </a:solidFill>
                  <a:latin typeface="微软雅黑" pitchFamily="34" charset="-122"/>
                  <a:ea typeface="微软雅黑" pitchFamily="34" charset="-122"/>
                </a:rPr>
                <a:t>PC4</a:t>
              </a:r>
              <a:r>
                <a:rPr lang="zh-CN" altLang="en-US" sz="2800" dirty="0">
                  <a:solidFill>
                    <a:srgbClr val="003319"/>
                  </a:solidFill>
                  <a:latin typeface="微软雅黑" pitchFamily="34" charset="-122"/>
                  <a:ea typeface="微软雅黑" pitchFamily="34" charset="-122"/>
                </a:rPr>
                <a:t>和</a:t>
              </a:r>
              <a:r>
                <a:rPr lang="en-US" altLang="zh-CN" sz="2800" dirty="0">
                  <a:solidFill>
                    <a:srgbClr val="003319"/>
                  </a:solidFill>
                  <a:latin typeface="微软雅黑" pitchFamily="34" charset="-122"/>
                  <a:ea typeface="微软雅黑" pitchFamily="34" charset="-122"/>
                </a:rPr>
                <a:t>PC1</a:t>
              </a:r>
              <a:r>
                <a:rPr lang="zh-CN" altLang="en-US" sz="2800" dirty="0">
                  <a:solidFill>
                    <a:srgbClr val="003319"/>
                  </a:solidFill>
                  <a:latin typeface="微软雅黑" pitchFamily="34" charset="-122"/>
                  <a:ea typeface="微软雅黑" pitchFamily="34" charset="-122"/>
                </a:rPr>
                <a:t>、</a:t>
              </a:r>
              <a:r>
                <a:rPr lang="en-US" altLang="zh-CN" sz="2800" dirty="0">
                  <a:solidFill>
                    <a:srgbClr val="003319"/>
                  </a:solidFill>
                  <a:latin typeface="微软雅黑" pitchFamily="34" charset="-122"/>
                  <a:ea typeface="微软雅黑" pitchFamily="34" charset="-122"/>
                </a:rPr>
                <a:t>PC2</a:t>
              </a:r>
              <a:r>
                <a:rPr lang="zh-CN" altLang="en-US" sz="2800" dirty="0">
                  <a:solidFill>
                    <a:srgbClr val="003319"/>
                  </a:solidFill>
                  <a:latin typeface="微软雅黑" pitchFamily="34" charset="-122"/>
                  <a:ea typeface="微软雅黑" pitchFamily="34" charset="-122"/>
                </a:rPr>
                <a:t>、</a:t>
              </a:r>
              <a:r>
                <a:rPr lang="en-US" altLang="zh-CN" sz="2800" dirty="0">
                  <a:solidFill>
                    <a:srgbClr val="003319"/>
                  </a:solidFill>
                  <a:latin typeface="微软雅黑" pitchFamily="34" charset="-122"/>
                  <a:ea typeface="微软雅黑" pitchFamily="34" charset="-122"/>
                </a:rPr>
                <a:t>PC3</a:t>
              </a:r>
              <a:r>
                <a:rPr lang="zh-CN" altLang="en-US" sz="2800" dirty="0">
                  <a:solidFill>
                    <a:srgbClr val="003319"/>
                  </a:solidFill>
                  <a:latin typeface="微软雅黑" pitchFamily="34" charset="-122"/>
                  <a:ea typeface="微软雅黑" pitchFamily="34" charset="-122"/>
                </a:rPr>
                <a:t>的连通性</a:t>
              </a:r>
              <a:endParaRPr lang="en-US" altLang="zh-CN" sz="2800" dirty="0">
                <a:solidFill>
                  <a:srgbClr val="003319"/>
                </a:solidFill>
                <a:latin typeface="微软雅黑" pitchFamily="34" charset="-122"/>
                <a:ea typeface="微软雅黑"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itchFamily="34" charset="-122"/>
                  <a:ea typeface="微软雅黑" pitchFamily="34" charset="-122"/>
                </a:rPr>
                <a:t>     </a:t>
              </a: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配置各</a:t>
              </a:r>
              <a:r>
                <a:rPr lang="en-US" altLang="zh-CN" sz="2400" b="1" dirty="0">
                  <a:latin typeface="微软雅黑" pitchFamily="34" charset="-122"/>
                  <a:ea typeface="微软雅黑" pitchFamily="34" charset="-122"/>
                </a:rPr>
                <a:t>PC</a:t>
              </a:r>
              <a:r>
                <a:rPr lang="zh-CN" altLang="en-US" sz="2400" b="1" dirty="0">
                  <a:latin typeface="微软雅黑" pitchFamily="34" charset="-122"/>
                  <a:ea typeface="微软雅黑" pitchFamily="34" charset="-122"/>
                </a:rPr>
                <a:t>的网关地址</a:t>
              </a:r>
              <a:endParaRPr 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4222899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r>
              <a:rPr lang="en-US" altLang="zh-CN" dirty="0"/>
              <a:t>—</a:t>
            </a:r>
            <a:r>
              <a:rPr lang="zh-CN" altLang="en-US" dirty="0"/>
              <a:t>虚拟仿真</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47</a:t>
            </a:fld>
            <a:endParaRPr lang="en-US" altLang="zh-CN" dirty="0">
              <a:latin typeface="Garamond" panose="02020404030301010803"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4" y="836712"/>
            <a:ext cx="9144000" cy="3530098"/>
          </a:xfrm>
          <a:prstGeom prst="rect">
            <a:avLst/>
          </a:prstGeom>
        </p:spPr>
      </p:pic>
      <p:sp>
        <p:nvSpPr>
          <p:cNvPr id="7" name="文本框 6"/>
          <p:cNvSpPr txBox="1"/>
          <p:nvPr/>
        </p:nvSpPr>
        <p:spPr>
          <a:xfrm>
            <a:off x="354863" y="4889726"/>
            <a:ext cx="8658379" cy="830997"/>
          </a:xfrm>
          <a:prstGeom prst="rect">
            <a:avLst/>
          </a:prstGeom>
          <a:noFill/>
        </p:spPr>
        <p:txBody>
          <a:bodyPr wrap="square" rtlCol="0">
            <a:spAutoFit/>
          </a:bodyPr>
          <a:lstStyle/>
          <a:p>
            <a:r>
              <a:rPr lang="zh-CN" altLang="en-US" sz="2400" dirty="0"/>
              <a:t>因为跨网段发数据，需要通过网关找到路由进行转发，因此需要先找到网关</a:t>
            </a:r>
          </a:p>
        </p:txBody>
      </p:sp>
      <p:sp>
        <p:nvSpPr>
          <p:cNvPr id="13" name="文本框 12">
            <a:extLst>
              <a:ext uri="{FF2B5EF4-FFF2-40B4-BE49-F238E27FC236}">
                <a16:creationId xmlns:a16="http://schemas.microsoft.com/office/drawing/2014/main" id="{6A10EE83-316B-4EBA-9A5D-D1584AD70A7D}"/>
              </a:ext>
            </a:extLst>
          </p:cNvPr>
          <p:cNvSpPr txBox="1"/>
          <p:nvPr/>
        </p:nvSpPr>
        <p:spPr>
          <a:xfrm>
            <a:off x="6228184" y="836712"/>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1</a:t>
            </a:r>
            <a:r>
              <a:rPr lang="zh-CN" altLang="en-US" dirty="0">
                <a:solidFill>
                  <a:srgbClr val="C00000"/>
                </a:solidFill>
              </a:rPr>
              <a:t>上的抓包情况</a:t>
            </a:r>
          </a:p>
        </p:txBody>
      </p:sp>
    </p:spTree>
    <p:extLst>
      <p:ext uri="{BB962C8B-B14F-4D97-AF65-F5344CB8AC3E}">
        <p14:creationId xmlns:p14="http://schemas.microsoft.com/office/powerpoint/2010/main" val="2051618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3E9930-DAE2-4B20-876C-E984F28A3D83}"/>
              </a:ext>
            </a:extLst>
          </p:cNvPr>
          <p:cNvSpPr>
            <a:spLocks noGrp="1"/>
          </p:cNvSpPr>
          <p:nvPr>
            <p:ph idx="1"/>
          </p:nvPr>
        </p:nvSpPr>
        <p:spPr>
          <a:xfrm>
            <a:off x="457200" y="618068"/>
            <a:ext cx="8229600" cy="5979284"/>
          </a:xfrm>
          <a:solidFill>
            <a:schemeClr val="tx1"/>
          </a:solidFill>
        </p:spPr>
        <p:txBody>
          <a:bodyPr/>
          <a:lstStyle/>
          <a:p>
            <a:pPr marL="400050" indent="-285750">
              <a:spcBef>
                <a:spcPts val="0"/>
              </a:spcBef>
              <a:spcAft>
                <a:spcPts val="0"/>
              </a:spcAft>
            </a:pPr>
            <a:r>
              <a:rPr lang="zh-CN" altLang="en-US" sz="2000" b="1" dirty="0">
                <a:solidFill>
                  <a:schemeClr val="bg1"/>
                </a:solidFill>
                <a:latin typeface="+mn-lt"/>
                <a:ea typeface="宋体" panose="02010600030101010101" pitchFamily="2" charset="-122"/>
                <a:cs typeface="Times New Roman" panose="02020603050405020304" pitchFamily="18" charset="0"/>
              </a:rPr>
              <a:t>交换机</a:t>
            </a:r>
            <a:r>
              <a:rPr lang="en-US" altLang="zh-CN" sz="2000" b="1" dirty="0">
                <a:solidFill>
                  <a:schemeClr val="bg1"/>
                </a:solidFill>
                <a:latin typeface="+mn-lt"/>
                <a:ea typeface="宋体" panose="02010600030101010101" pitchFamily="2" charset="-122"/>
                <a:cs typeface="Times New Roman" panose="02020603050405020304" pitchFamily="18" charset="0"/>
              </a:rPr>
              <a:t>Switch2</a:t>
            </a:r>
            <a:r>
              <a:rPr lang="zh-CN" altLang="en-US" sz="2000" b="1" dirty="0">
                <a:solidFill>
                  <a:schemeClr val="bg1"/>
                </a:solidFill>
                <a:latin typeface="+mn-lt"/>
                <a:ea typeface="宋体" panose="02010600030101010101" pitchFamily="2" charset="-122"/>
                <a:cs typeface="Times New Roman" panose="02020603050405020304" pitchFamily="18" charset="0"/>
              </a:rPr>
              <a:t>的配置</a:t>
            </a:r>
            <a:endParaRPr lang="en-US" altLang="zh-CN" sz="2000"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endParaRPr lang="en-US" altLang="zh-CN"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r>
              <a:rPr lang="zh-CN" altLang="en-US" sz="1800" dirty="0">
                <a:solidFill>
                  <a:schemeClr val="bg1"/>
                </a:solidFill>
                <a:latin typeface="宋体" panose="02010600030101010101" pitchFamily="2" charset="-122"/>
                <a:ea typeface="宋体" panose="02010600030101010101" pitchFamily="2" charset="-122"/>
                <a:cs typeface="Times New Roman" panose="02020603050405020304" pitchFamily="18" charset="0"/>
              </a:rPr>
              <a:t>在三层交换机上模拟出两个网关</a:t>
            </a: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vlanif2</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[switch2-Vlanif2]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192.168.2.1 255.255.255.0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创建</a:t>
            </a:r>
            <a:r>
              <a:rPr lang="en-US" altLang="zh-CN" sz="1800" b="1" dirty="0">
                <a:solidFill>
                  <a:schemeClr val="bg1"/>
                </a:solidFill>
                <a:latin typeface="+mn-lt"/>
                <a:ea typeface="宋体" panose="02010600030101010101" pitchFamily="2" charset="-122"/>
                <a:cs typeface="Times New Roman" panose="02020603050405020304" pitchFamily="18" charset="0"/>
              </a:rPr>
              <a:t>VLAN 2</a:t>
            </a:r>
            <a:r>
              <a:rPr lang="zh-CN" altLang="en-US" sz="1800" b="1" dirty="0">
                <a:solidFill>
                  <a:schemeClr val="bg1"/>
                </a:solidFill>
                <a:latin typeface="+mn-lt"/>
                <a:ea typeface="宋体" panose="02010600030101010101" pitchFamily="2" charset="-122"/>
                <a:cs typeface="Times New Roman" panose="02020603050405020304" pitchFamily="18" charset="0"/>
              </a:rPr>
              <a:t>的网关</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[switch2-Vlanif2]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vlanif3</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[switch2-Vlanif3]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192.168.3.1 255.255.255.0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创建</a:t>
            </a:r>
            <a:r>
              <a:rPr lang="en-US" altLang="zh-CN" sz="1800" b="1" dirty="0">
                <a:solidFill>
                  <a:schemeClr val="bg1"/>
                </a:solidFill>
                <a:latin typeface="+mn-lt"/>
                <a:ea typeface="宋体" panose="02010600030101010101" pitchFamily="2" charset="-122"/>
                <a:cs typeface="Times New Roman" panose="02020603050405020304" pitchFamily="18" charset="0"/>
              </a:rPr>
              <a:t>VLAN 3</a:t>
            </a:r>
            <a:r>
              <a:rPr lang="zh-CN" altLang="en-US" sz="1800" b="1" dirty="0">
                <a:solidFill>
                  <a:schemeClr val="bg1"/>
                </a:solidFill>
                <a:latin typeface="+mn-lt"/>
                <a:ea typeface="宋体" panose="02010600030101010101" pitchFamily="2" charset="-122"/>
                <a:cs typeface="Times New Roman" panose="02020603050405020304" pitchFamily="18" charset="0"/>
              </a:rPr>
              <a:t>的网关</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[switch2-Vlanif3]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p>
          <a:p>
            <a:pPr marL="114300" indent="0">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chemeClr val="bg1"/>
                </a:solidFill>
                <a:latin typeface="+mn-lt"/>
                <a:ea typeface="宋体" panose="02010600030101010101" pitchFamily="2" charset="-122"/>
                <a:cs typeface="Times New Roman" panose="02020603050405020304" pitchFamily="18" charset="0"/>
              </a:rPr>
              <a:t>//</a:t>
            </a:r>
            <a:r>
              <a:rPr lang="zh-CN" altLang="en-US" sz="1800" b="1" dirty="0">
                <a:solidFill>
                  <a:schemeClr val="bg1"/>
                </a:solidFill>
                <a:latin typeface="+mn-lt"/>
                <a:ea typeface="宋体" panose="02010600030101010101" pitchFamily="2" charset="-122"/>
                <a:cs typeface="Times New Roman" panose="02020603050405020304" pitchFamily="18" charset="0"/>
              </a:rPr>
              <a:t>和路由器网关相连</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vlanif1</a:t>
            </a: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[switch2-Vlanif1]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192.168.1.2 255.255.255.0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VLAN 1</a:t>
            </a:r>
            <a:r>
              <a:rPr lang="zh-CN" altLang="en-US" sz="1800" b="1" dirty="0">
                <a:solidFill>
                  <a:schemeClr val="bg1"/>
                </a:solidFill>
                <a:latin typeface="+mn-lt"/>
                <a:ea typeface="宋体" panose="02010600030101010101" pitchFamily="2" charset="-122"/>
                <a:cs typeface="Times New Roman" panose="02020603050405020304" pitchFamily="18" charset="0"/>
              </a:rPr>
              <a:t>的地址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[switch2-Vlanif1]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49E720D1-6473-4D78-B3AB-5045FDBC1A10}"/>
              </a:ext>
            </a:extLst>
          </p:cNvPr>
          <p:cNvSpPr>
            <a:spLocks noGrp="1"/>
          </p:cNvSpPr>
          <p:nvPr>
            <p:ph type="title"/>
          </p:nvPr>
        </p:nvSpPr>
        <p:spPr/>
        <p:txBody>
          <a:bodyPr/>
          <a:lstStyle/>
          <a:p>
            <a:r>
              <a:rPr lang="zh-CN" altLang="en-US" dirty="0"/>
              <a:t>组网实验</a:t>
            </a:r>
            <a:r>
              <a:rPr lang="en-US" altLang="zh-CN" dirty="0"/>
              <a:t>—</a:t>
            </a:r>
            <a:r>
              <a:rPr lang="zh-CN" altLang="en-US" dirty="0"/>
              <a:t>第二阶段</a:t>
            </a:r>
          </a:p>
        </p:txBody>
      </p:sp>
      <p:sp>
        <p:nvSpPr>
          <p:cNvPr id="4" name="日期占位符 3">
            <a:extLst>
              <a:ext uri="{FF2B5EF4-FFF2-40B4-BE49-F238E27FC236}">
                <a16:creationId xmlns:a16="http://schemas.microsoft.com/office/drawing/2014/main" id="{1295B376-F830-49AC-B214-9F4883FBE66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E436AF0A-3BB6-4698-AC87-2333139A836C}"/>
              </a:ext>
            </a:extLst>
          </p:cNvPr>
          <p:cNvSpPr>
            <a:spLocks noGrp="1"/>
          </p:cNvSpPr>
          <p:nvPr>
            <p:ph type="ftr" sz="quarter" idx="11"/>
          </p:nvPr>
        </p:nvSpPr>
        <p:spPr/>
        <p:txBody>
          <a:bodyPr/>
          <a:lstStyle/>
          <a:p>
            <a:fld id="{5EA0CBFB-73B9-4F45-8B28-D656C9FE4955}" type="slidenum">
              <a:rPr lang="en-US" altLang="zh-CN" smtClean="0"/>
              <a:pPr/>
              <a:t>48</a:t>
            </a:fld>
            <a:endParaRPr lang="en-US" altLang="zh-CN"/>
          </a:p>
        </p:txBody>
      </p:sp>
    </p:spTree>
    <p:extLst>
      <p:ext uri="{BB962C8B-B14F-4D97-AF65-F5344CB8AC3E}">
        <p14:creationId xmlns:p14="http://schemas.microsoft.com/office/powerpoint/2010/main" val="4015382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p>
        </p:txBody>
      </p:sp>
      <p:sp>
        <p:nvSpPr>
          <p:cNvPr id="9" name="矩形 8"/>
          <p:cNvSpPr/>
          <p:nvPr/>
        </p:nvSpPr>
        <p:spPr>
          <a:xfrm>
            <a:off x="430792" y="675089"/>
            <a:ext cx="1107996" cy="461665"/>
          </a:xfrm>
          <a:prstGeom prst="rect">
            <a:avLst/>
          </a:prstGeom>
        </p:spPr>
        <p:txBody>
          <a:bodyPr wrap="none">
            <a:spAutoFit/>
          </a:bodyPr>
          <a:lstStyle/>
          <a:p>
            <a:r>
              <a:rPr lang="zh-CN" altLang="en-US" sz="2400" dirty="0"/>
              <a:t>抓包点</a:t>
            </a:r>
          </a:p>
        </p:txBody>
      </p:sp>
      <p:pic>
        <p:nvPicPr>
          <p:cNvPr id="11" name="图片 10"/>
          <p:cNvPicPr>
            <a:picLocks noChangeAspect="1"/>
          </p:cNvPicPr>
          <p:nvPr/>
        </p:nvPicPr>
        <p:blipFill>
          <a:blip r:embed="rId3"/>
          <a:stretch>
            <a:fillRect/>
          </a:stretch>
        </p:blipFill>
        <p:spPr>
          <a:xfrm>
            <a:off x="428625" y="1395356"/>
            <a:ext cx="7809524" cy="4819048"/>
          </a:xfrm>
          <a:prstGeom prst="rect">
            <a:avLst/>
          </a:prstGeom>
        </p:spPr>
      </p:pic>
    </p:spTree>
    <p:extLst>
      <p:ext uri="{BB962C8B-B14F-4D97-AF65-F5344CB8AC3E}">
        <p14:creationId xmlns:p14="http://schemas.microsoft.com/office/powerpoint/2010/main" val="116633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pPr eaLnBrk="1" hangingPunct="1"/>
              <a:t>5</a:t>
            </a:fld>
            <a:endParaRPr lang="en-US" altLang="zh-CN">
              <a:latin typeface="Garamond" panose="02020404030301010803" pitchFamily="18" charset="0"/>
            </a:endParaRPr>
          </a:p>
        </p:txBody>
      </p:sp>
      <p:sp>
        <p:nvSpPr>
          <p:cNvPr id="6" name="Rectangle 3">
            <a:extLst>
              <a:ext uri="{FF2B5EF4-FFF2-40B4-BE49-F238E27FC236}">
                <a16:creationId xmlns:a16="http://schemas.microsoft.com/office/drawing/2014/main" id="{B12BA6D2-ECD3-4A1F-95D1-0A56171EBDB0}"/>
              </a:ext>
            </a:extLst>
          </p:cNvPr>
          <p:cNvSpPr txBox="1">
            <a:spLocks noChangeArrowheads="1"/>
          </p:cNvSpPr>
          <p:nvPr/>
        </p:nvSpPr>
        <p:spPr bwMode="auto">
          <a:xfrm>
            <a:off x="457200" y="980728"/>
            <a:ext cx="8229600" cy="4752528"/>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itchFamily="34" charset="-122"/>
                <a:ea typeface="微软雅黑" pitchFamily="34" charset="-122"/>
                <a:cs typeface="+mn-cs"/>
              </a:defRPr>
            </a:lvl1pPr>
            <a:lvl2pPr marL="669925" indent="-325438"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itchFamily="34" charset="-122"/>
                <a:ea typeface="微软雅黑" pitchFamily="34" charset="-122"/>
              </a:defRPr>
            </a:lvl2pPr>
            <a:lvl3pPr marL="1022350" indent="-350838"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itchFamily="34" charset="-122"/>
                <a:ea typeface="微软雅黑" pitchFamily="34" charset="-122"/>
              </a:defRPr>
            </a:lvl3pPr>
            <a:lvl4pPr marL="1339850" indent="-315913"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itchFamily="34" charset="-122"/>
                <a:ea typeface="微软雅黑" pitchFamily="34" charset="-122"/>
              </a:defRPr>
            </a:lvl4pPr>
            <a:lvl5pPr marL="1681163"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itchFamily="34" charset="-122"/>
                <a:ea typeface="微软雅黑" pitchFamily="34" charset="-122"/>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200000"/>
              </a:lnSpc>
              <a:defRPr/>
            </a:pPr>
            <a:r>
              <a:rPr lang="zh-CN" altLang="en-US" sz="2400" kern="0" dirty="0"/>
              <a:t>实验要求</a:t>
            </a:r>
            <a:endParaRPr lang="en-US" altLang="zh-CN" sz="2400" kern="0" dirty="0"/>
          </a:p>
          <a:p>
            <a:pPr lvl="1" eaLnBrk="1" hangingPunct="1">
              <a:lnSpc>
                <a:spcPct val="200000"/>
              </a:lnSpc>
              <a:defRPr/>
            </a:pPr>
            <a:r>
              <a:rPr lang="zh-CN" altLang="en-US" sz="2200" kern="0" dirty="0"/>
              <a:t>熟悉</a:t>
            </a:r>
            <a:r>
              <a:rPr lang="en-US" altLang="zh-CN" sz="2200" kern="0" dirty="0" err="1"/>
              <a:t>eNSP</a:t>
            </a:r>
            <a:r>
              <a:rPr lang="zh-CN" altLang="en-US" sz="2200" kern="0" dirty="0"/>
              <a:t>仿真软件。</a:t>
            </a:r>
          </a:p>
          <a:p>
            <a:pPr lvl="1" eaLnBrk="1" hangingPunct="1">
              <a:lnSpc>
                <a:spcPct val="200000"/>
              </a:lnSpc>
              <a:defRPr/>
            </a:pPr>
            <a:r>
              <a:rPr lang="zh-CN" altLang="en-US" sz="2200" kern="0" dirty="0"/>
              <a:t>利用</a:t>
            </a:r>
            <a:r>
              <a:rPr lang="en-US" altLang="zh-CN" sz="2200" kern="0" dirty="0" err="1"/>
              <a:t>eNSP</a:t>
            </a:r>
            <a:r>
              <a:rPr lang="zh-CN" altLang="en-US" sz="2200" kern="0" dirty="0"/>
              <a:t>仿真软件画出网络拓扑图，并进行网络、</a:t>
            </a:r>
            <a:r>
              <a:rPr lang="en-US" altLang="zh-CN" sz="2200" kern="0" dirty="0"/>
              <a:t>IP</a:t>
            </a:r>
            <a:r>
              <a:rPr lang="zh-CN" altLang="en-US" sz="2200" kern="0" dirty="0"/>
              <a:t>地址规划</a:t>
            </a:r>
            <a:endParaRPr lang="en-US" altLang="zh-CN" sz="2200" kern="0" dirty="0"/>
          </a:p>
          <a:p>
            <a:pPr lvl="1" eaLnBrk="1" hangingPunct="1">
              <a:lnSpc>
                <a:spcPct val="200000"/>
              </a:lnSpc>
              <a:defRPr/>
            </a:pPr>
            <a:r>
              <a:rPr lang="zh-CN" altLang="en-US" sz="2200" kern="0" dirty="0"/>
              <a:t>按照规划好的拓扑图进行真实设备连线</a:t>
            </a:r>
            <a:endParaRPr lang="en-US" altLang="zh-CN" sz="2200" kern="0" dirty="0"/>
          </a:p>
          <a:p>
            <a:pPr lvl="1" eaLnBrk="1" hangingPunct="1">
              <a:lnSpc>
                <a:spcPct val="200000"/>
              </a:lnSpc>
              <a:defRPr/>
            </a:pPr>
            <a:r>
              <a:rPr lang="zh-CN" altLang="en-US" sz="2200" kern="0" dirty="0"/>
              <a:t>对设备进行配置，测试达到要求，演示给实验指导教师检查。</a:t>
            </a:r>
          </a:p>
        </p:txBody>
      </p:sp>
    </p:spTree>
    <p:extLst>
      <p:ext uri="{BB962C8B-B14F-4D97-AF65-F5344CB8AC3E}">
        <p14:creationId xmlns:p14="http://schemas.microsoft.com/office/powerpoint/2010/main" val="2776239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p>
        </p:txBody>
      </p:sp>
      <p:sp>
        <p:nvSpPr>
          <p:cNvPr id="9" name="矩形 8"/>
          <p:cNvSpPr/>
          <p:nvPr/>
        </p:nvSpPr>
        <p:spPr>
          <a:xfrm>
            <a:off x="430792" y="675089"/>
            <a:ext cx="2137124" cy="461665"/>
          </a:xfrm>
          <a:prstGeom prst="rect">
            <a:avLst/>
          </a:prstGeom>
        </p:spPr>
        <p:txBody>
          <a:bodyPr wrap="none">
            <a:spAutoFit/>
          </a:bodyPr>
          <a:lstStyle/>
          <a:p>
            <a:r>
              <a:rPr lang="en-US" altLang="zh-CN" sz="2400" dirty="0"/>
              <a:t>PC4 ping PC1</a:t>
            </a:r>
          </a:p>
        </p:txBody>
      </p:sp>
      <p:pic>
        <p:nvPicPr>
          <p:cNvPr id="2" name="图片 1"/>
          <p:cNvPicPr>
            <a:picLocks noChangeAspect="1"/>
          </p:cNvPicPr>
          <p:nvPr/>
        </p:nvPicPr>
        <p:blipFill>
          <a:blip r:embed="rId3"/>
          <a:stretch>
            <a:fillRect/>
          </a:stretch>
        </p:blipFill>
        <p:spPr>
          <a:xfrm>
            <a:off x="683568" y="1484784"/>
            <a:ext cx="7438095" cy="5076190"/>
          </a:xfrm>
          <a:prstGeom prst="rect">
            <a:avLst/>
          </a:prstGeom>
        </p:spPr>
      </p:pic>
    </p:spTree>
    <p:extLst>
      <p:ext uri="{BB962C8B-B14F-4D97-AF65-F5344CB8AC3E}">
        <p14:creationId xmlns:p14="http://schemas.microsoft.com/office/powerpoint/2010/main" val="67730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694" y="1402890"/>
            <a:ext cx="9144000" cy="1557988"/>
          </a:xfrm>
          <a:prstGeom prst="rect">
            <a:avLst/>
          </a:prstGeom>
        </p:spPr>
      </p:pic>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51</a:t>
            </a:fld>
            <a:endParaRPr lang="en-US" altLang="zh-CN" dirty="0">
              <a:latin typeface="Garamond" panose="02020404030301010803" pitchFamily="18" charset="0"/>
            </a:endParaRPr>
          </a:p>
        </p:txBody>
      </p:sp>
      <p:sp>
        <p:nvSpPr>
          <p:cNvPr id="13" name="文本框 12">
            <a:extLst>
              <a:ext uri="{FF2B5EF4-FFF2-40B4-BE49-F238E27FC236}">
                <a16:creationId xmlns:a16="http://schemas.microsoft.com/office/drawing/2014/main" id="{6A10EE83-316B-4EBA-9A5D-D1584AD70A7D}"/>
              </a:ext>
            </a:extLst>
          </p:cNvPr>
          <p:cNvSpPr txBox="1"/>
          <p:nvPr/>
        </p:nvSpPr>
        <p:spPr>
          <a:xfrm>
            <a:off x="6174870" y="1436413"/>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2</a:t>
            </a:r>
            <a:r>
              <a:rPr lang="zh-CN" altLang="en-US" dirty="0">
                <a:solidFill>
                  <a:srgbClr val="C00000"/>
                </a:solidFill>
              </a:rPr>
              <a:t>上的抓包情况</a:t>
            </a:r>
          </a:p>
        </p:txBody>
      </p:sp>
      <p:pic>
        <p:nvPicPr>
          <p:cNvPr id="3" name="图片 2"/>
          <p:cNvPicPr>
            <a:picLocks noChangeAspect="1"/>
          </p:cNvPicPr>
          <p:nvPr/>
        </p:nvPicPr>
        <p:blipFill>
          <a:blip r:embed="rId4"/>
          <a:stretch>
            <a:fillRect/>
          </a:stretch>
        </p:blipFill>
        <p:spPr>
          <a:xfrm>
            <a:off x="18694" y="3114195"/>
            <a:ext cx="9144000" cy="1592495"/>
          </a:xfrm>
          <a:prstGeom prst="rect">
            <a:avLst/>
          </a:prstGeom>
        </p:spPr>
      </p:pic>
      <p:sp>
        <p:nvSpPr>
          <p:cNvPr id="10" name="文本框 9">
            <a:extLst>
              <a:ext uri="{FF2B5EF4-FFF2-40B4-BE49-F238E27FC236}">
                <a16:creationId xmlns:a16="http://schemas.microsoft.com/office/drawing/2014/main" id="{6A10EE83-316B-4EBA-9A5D-D1584AD70A7D}"/>
              </a:ext>
            </a:extLst>
          </p:cNvPr>
          <p:cNvSpPr txBox="1"/>
          <p:nvPr/>
        </p:nvSpPr>
        <p:spPr>
          <a:xfrm>
            <a:off x="6174870" y="3169112"/>
            <a:ext cx="2390398" cy="369332"/>
          </a:xfrm>
          <a:prstGeom prst="rect">
            <a:avLst/>
          </a:prstGeom>
          <a:noFill/>
        </p:spPr>
        <p:txBody>
          <a:bodyPr wrap="none" rtlCol="0">
            <a:spAutoFit/>
          </a:bodyPr>
          <a:lstStyle/>
          <a:p>
            <a:r>
              <a:rPr lang="zh-CN" altLang="en-US" dirty="0">
                <a:solidFill>
                  <a:srgbClr val="C00000"/>
                </a:solidFill>
              </a:rPr>
              <a:t>交换机</a:t>
            </a:r>
            <a:r>
              <a:rPr lang="en-US" altLang="zh-CN" dirty="0">
                <a:solidFill>
                  <a:srgbClr val="C00000"/>
                </a:solidFill>
              </a:rPr>
              <a:t>1</a:t>
            </a:r>
            <a:r>
              <a:rPr lang="zh-CN" altLang="en-US" dirty="0">
                <a:solidFill>
                  <a:srgbClr val="C00000"/>
                </a:solidFill>
              </a:rPr>
              <a:t>上的抓包情况</a:t>
            </a:r>
          </a:p>
        </p:txBody>
      </p:sp>
      <p:pic>
        <p:nvPicPr>
          <p:cNvPr id="8" name="图片 7"/>
          <p:cNvPicPr>
            <a:picLocks noChangeAspect="1"/>
          </p:cNvPicPr>
          <p:nvPr/>
        </p:nvPicPr>
        <p:blipFill>
          <a:blip r:embed="rId5"/>
          <a:stretch>
            <a:fillRect/>
          </a:stretch>
        </p:blipFill>
        <p:spPr>
          <a:xfrm>
            <a:off x="18695" y="4860007"/>
            <a:ext cx="9144000" cy="1383631"/>
          </a:xfrm>
          <a:prstGeom prst="rect">
            <a:avLst/>
          </a:prstGeom>
        </p:spPr>
      </p:pic>
      <p:sp>
        <p:nvSpPr>
          <p:cNvPr id="12" name="文本框 11">
            <a:extLst>
              <a:ext uri="{FF2B5EF4-FFF2-40B4-BE49-F238E27FC236}">
                <a16:creationId xmlns:a16="http://schemas.microsoft.com/office/drawing/2014/main" id="{6A10EE83-316B-4EBA-9A5D-D1584AD70A7D}"/>
              </a:ext>
            </a:extLst>
          </p:cNvPr>
          <p:cNvSpPr txBox="1"/>
          <p:nvPr/>
        </p:nvSpPr>
        <p:spPr>
          <a:xfrm>
            <a:off x="6511331" y="4995313"/>
            <a:ext cx="2018501" cy="369332"/>
          </a:xfrm>
          <a:prstGeom prst="rect">
            <a:avLst/>
          </a:prstGeom>
          <a:noFill/>
        </p:spPr>
        <p:txBody>
          <a:bodyPr wrap="none" rtlCol="0">
            <a:spAutoFit/>
          </a:bodyPr>
          <a:lstStyle/>
          <a:p>
            <a:r>
              <a:rPr lang="en-US" altLang="zh-CN" dirty="0">
                <a:solidFill>
                  <a:srgbClr val="C00000"/>
                </a:solidFill>
              </a:rPr>
              <a:t>PC1</a:t>
            </a:r>
            <a:r>
              <a:rPr lang="zh-CN" altLang="en-US" dirty="0">
                <a:solidFill>
                  <a:srgbClr val="C00000"/>
                </a:solidFill>
              </a:rPr>
              <a:t>上的抓包情况</a:t>
            </a:r>
            <a:endParaRPr lang="en-US" altLang="zh-CN" dirty="0">
              <a:solidFill>
                <a:srgbClr val="C00000"/>
              </a:solidFill>
            </a:endParaRPr>
          </a:p>
        </p:txBody>
      </p:sp>
      <p:sp>
        <p:nvSpPr>
          <p:cNvPr id="9" name="矩形 8"/>
          <p:cNvSpPr/>
          <p:nvPr/>
        </p:nvSpPr>
        <p:spPr>
          <a:xfrm>
            <a:off x="430792" y="675089"/>
            <a:ext cx="2137124" cy="461665"/>
          </a:xfrm>
          <a:prstGeom prst="rect">
            <a:avLst/>
          </a:prstGeom>
        </p:spPr>
        <p:txBody>
          <a:bodyPr wrap="none">
            <a:spAutoFit/>
          </a:bodyPr>
          <a:lstStyle/>
          <a:p>
            <a:r>
              <a:rPr lang="en-US" altLang="zh-CN" sz="2400" dirty="0"/>
              <a:t>PC4 ping PC1</a:t>
            </a:r>
            <a:endParaRPr lang="zh-CN" altLang="en-US" sz="2400" dirty="0"/>
          </a:p>
        </p:txBody>
      </p:sp>
    </p:spTree>
    <p:extLst>
      <p:ext uri="{BB962C8B-B14F-4D97-AF65-F5344CB8AC3E}">
        <p14:creationId xmlns:p14="http://schemas.microsoft.com/office/powerpoint/2010/main" val="3361085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p>
        </p:txBody>
      </p:sp>
      <p:sp>
        <p:nvSpPr>
          <p:cNvPr id="9" name="矩形 8"/>
          <p:cNvSpPr/>
          <p:nvPr/>
        </p:nvSpPr>
        <p:spPr>
          <a:xfrm>
            <a:off x="430792" y="675089"/>
            <a:ext cx="2818400" cy="461665"/>
          </a:xfrm>
          <a:prstGeom prst="rect">
            <a:avLst/>
          </a:prstGeom>
        </p:spPr>
        <p:txBody>
          <a:bodyPr wrap="none">
            <a:spAutoFit/>
          </a:bodyPr>
          <a:lstStyle/>
          <a:p>
            <a:r>
              <a:rPr lang="zh-CN" altLang="en-US" sz="2400" dirty="0"/>
              <a:t>交换机</a:t>
            </a:r>
            <a:r>
              <a:rPr lang="en-US" altLang="zh-CN" sz="2400" dirty="0"/>
              <a:t>2</a:t>
            </a:r>
            <a:r>
              <a:rPr lang="zh-CN" altLang="en-US" sz="2400" dirty="0"/>
              <a:t>上的路由表</a:t>
            </a:r>
          </a:p>
        </p:txBody>
      </p:sp>
      <p:pic>
        <p:nvPicPr>
          <p:cNvPr id="7" name="图片 6"/>
          <p:cNvPicPr>
            <a:picLocks noChangeAspect="1"/>
          </p:cNvPicPr>
          <p:nvPr/>
        </p:nvPicPr>
        <p:blipFill>
          <a:blip r:embed="rId3"/>
          <a:stretch>
            <a:fillRect/>
          </a:stretch>
        </p:blipFill>
        <p:spPr>
          <a:xfrm>
            <a:off x="683568" y="1383218"/>
            <a:ext cx="7848872" cy="5343407"/>
          </a:xfrm>
          <a:prstGeom prst="rect">
            <a:avLst/>
          </a:prstGeom>
        </p:spPr>
      </p:pic>
    </p:spTree>
    <p:extLst>
      <p:ext uri="{BB962C8B-B14F-4D97-AF65-F5344CB8AC3E}">
        <p14:creationId xmlns:p14="http://schemas.microsoft.com/office/powerpoint/2010/main" val="727524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第二阶段</a:t>
            </a:r>
          </a:p>
        </p:txBody>
      </p:sp>
      <p:sp>
        <p:nvSpPr>
          <p:cNvPr id="9" name="矩形 8"/>
          <p:cNvSpPr/>
          <p:nvPr/>
        </p:nvSpPr>
        <p:spPr>
          <a:xfrm>
            <a:off x="430792" y="675089"/>
            <a:ext cx="2648482" cy="461665"/>
          </a:xfrm>
          <a:prstGeom prst="rect">
            <a:avLst/>
          </a:prstGeom>
        </p:spPr>
        <p:txBody>
          <a:bodyPr wrap="none">
            <a:spAutoFit/>
          </a:bodyPr>
          <a:lstStyle/>
          <a:p>
            <a:r>
              <a:rPr lang="zh-CN" altLang="en-US" sz="2400" dirty="0"/>
              <a:t>交换机</a:t>
            </a:r>
            <a:r>
              <a:rPr lang="en-US" altLang="zh-CN" sz="2400" dirty="0"/>
              <a:t>2</a:t>
            </a:r>
            <a:r>
              <a:rPr lang="zh-CN" altLang="en-US" sz="2400" dirty="0"/>
              <a:t>上的</a:t>
            </a:r>
            <a:r>
              <a:rPr lang="en-US" altLang="zh-CN" sz="2400" dirty="0" err="1"/>
              <a:t>arp</a:t>
            </a:r>
            <a:r>
              <a:rPr lang="zh-CN" altLang="en-US" sz="2400" dirty="0"/>
              <a:t>表</a:t>
            </a:r>
          </a:p>
        </p:txBody>
      </p:sp>
      <p:pic>
        <p:nvPicPr>
          <p:cNvPr id="6" name="图片 5"/>
          <p:cNvPicPr>
            <a:picLocks noChangeAspect="1"/>
          </p:cNvPicPr>
          <p:nvPr/>
        </p:nvPicPr>
        <p:blipFill>
          <a:blip r:embed="rId3"/>
          <a:stretch>
            <a:fillRect/>
          </a:stretch>
        </p:blipFill>
        <p:spPr>
          <a:xfrm>
            <a:off x="683568" y="1394637"/>
            <a:ext cx="7994626" cy="5442635"/>
          </a:xfrm>
          <a:prstGeom prst="rect">
            <a:avLst/>
          </a:prstGeom>
        </p:spPr>
      </p:pic>
    </p:spTree>
    <p:extLst>
      <p:ext uri="{BB962C8B-B14F-4D97-AF65-F5344CB8AC3E}">
        <p14:creationId xmlns:p14="http://schemas.microsoft.com/office/powerpoint/2010/main" val="1642346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实验内容、步骤与操作</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54</a:t>
            </a:fld>
            <a:endParaRPr lang="en-US" altLang="zh-CN"/>
          </a:p>
        </p:txBody>
      </p:sp>
      <p:sp>
        <p:nvSpPr>
          <p:cNvPr id="2" name="标题 1"/>
          <p:cNvSpPr>
            <a:spLocks noGrp="1"/>
          </p:cNvSpPr>
          <p:nvPr>
            <p:ph type="title"/>
          </p:nvPr>
        </p:nvSpPr>
        <p:spPr/>
        <p:txBody>
          <a:bodyPr/>
          <a:lstStyle/>
          <a:p>
            <a:pPr algn="ctr"/>
            <a:r>
              <a:rPr lang="zh-CN" altLang="en-US" dirty="0">
                <a:solidFill>
                  <a:schemeClr val="tx1"/>
                </a:solidFill>
              </a:rPr>
              <a:t>第三阶段（进阶）</a:t>
            </a:r>
          </a:p>
        </p:txBody>
      </p:sp>
    </p:spTree>
    <p:extLst>
      <p:ext uri="{BB962C8B-B14F-4D97-AF65-F5344CB8AC3E}">
        <p14:creationId xmlns:p14="http://schemas.microsoft.com/office/powerpoint/2010/main" val="162330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55</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无线</a:t>
              </a:r>
              <a:r>
                <a:rPr lang="en-US" altLang="zh-CN" sz="2400" b="1" dirty="0">
                  <a:latin typeface="微软雅黑" pitchFamily="34" charset="-122"/>
                  <a:ea typeface="微软雅黑" pitchFamily="34" charset="-122"/>
                </a:rPr>
                <a:t>AP</a:t>
              </a:r>
              <a:endParaRPr lang="zh-CN" sz="2400" dirty="0">
                <a:latin typeface="微软雅黑" pitchFamily="34" charset="-122"/>
                <a:ea typeface="微软雅黑" pitchFamily="34" charset="-122"/>
              </a:endParaRPr>
            </a:p>
          </p:txBody>
        </p:sp>
      </p:grpSp>
      <p:sp>
        <p:nvSpPr>
          <p:cNvPr id="12" name="文本框 11">
            <a:extLst>
              <a:ext uri="{FF2B5EF4-FFF2-40B4-BE49-F238E27FC236}">
                <a16:creationId xmlns:a16="http://schemas.microsoft.com/office/drawing/2014/main" id="{38DA1E2A-DE07-4FE7-94F4-366927AD1A4A}"/>
              </a:ext>
            </a:extLst>
          </p:cNvPr>
          <p:cNvSpPr txBox="1"/>
          <p:nvPr/>
        </p:nvSpPr>
        <p:spPr>
          <a:xfrm>
            <a:off x="719572" y="1499078"/>
            <a:ext cx="7704856" cy="4808368"/>
          </a:xfrm>
          <a:prstGeom prst="rect">
            <a:avLst/>
          </a:prstGeom>
          <a:noFill/>
        </p:spPr>
        <p:txBody>
          <a:bodyPr wrap="square">
            <a:spAutoFit/>
          </a:bodyPr>
          <a:lstStyle/>
          <a:p>
            <a:pPr marL="342900" lvl="2"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Fit</a:t>
            </a:r>
            <a:r>
              <a:rPr lang="zh-CN" altLang="en-US" sz="2800" dirty="0">
                <a:solidFill>
                  <a:srgbClr val="003319"/>
                </a:solidFill>
                <a:latin typeface="微软雅黑" pitchFamily="34" charset="-122"/>
                <a:ea typeface="微软雅黑" pitchFamily="34" charset="-122"/>
              </a:rPr>
              <a:t> </a:t>
            </a:r>
            <a:r>
              <a:rPr lang="en-US" altLang="zh-CN" sz="2800" dirty="0">
                <a:solidFill>
                  <a:srgbClr val="003319"/>
                </a:solidFill>
                <a:latin typeface="微软雅黑" pitchFamily="34" charset="-122"/>
                <a:ea typeface="微软雅黑" pitchFamily="34" charset="-122"/>
              </a:rPr>
              <a:t>AP/</a:t>
            </a:r>
            <a:r>
              <a:rPr lang="zh-CN" altLang="en-US" sz="2800" dirty="0">
                <a:solidFill>
                  <a:srgbClr val="003319"/>
                </a:solidFill>
                <a:latin typeface="微软雅黑" pitchFamily="34" charset="-122"/>
                <a:ea typeface="微软雅黑" pitchFamily="34" charset="-122"/>
              </a:rPr>
              <a:t>瘦</a:t>
            </a:r>
            <a:r>
              <a:rPr lang="en-US" altLang="zh-CN" sz="2800" dirty="0">
                <a:solidFill>
                  <a:srgbClr val="003319"/>
                </a:solidFill>
                <a:latin typeface="微软雅黑" pitchFamily="34" charset="-122"/>
                <a:ea typeface="微软雅黑" pitchFamily="34" charset="-122"/>
              </a:rPr>
              <a:t>AP</a:t>
            </a:r>
          </a:p>
          <a:p>
            <a:pPr marL="800100" lvl="3" indent="-342900">
              <a:lnSpc>
                <a:spcPct val="125000"/>
              </a:lnSpc>
              <a:spcBef>
                <a:spcPct val="20000"/>
              </a:spcBef>
              <a:buClr>
                <a:schemeClr val="tx2"/>
              </a:buClr>
              <a:buFont typeface="Wingdings" panose="05000000000000000000" pitchFamily="2" charset="2"/>
              <a:buChar char="u"/>
              <a:defRPr/>
            </a:pPr>
            <a:r>
              <a:rPr lang="zh-CN" altLang="en-US" sz="2400" dirty="0">
                <a:latin typeface="微软雅黑" pitchFamily="34" charset="-122"/>
                <a:ea typeface="微软雅黑" pitchFamily="34" charset="-122"/>
              </a:rPr>
              <a:t>仅保留无线接入部分，瘦</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作为无线局域网的一个部件，不能独立工作，须配合</a:t>
            </a:r>
            <a:r>
              <a:rPr lang="en-US" altLang="zh-CN" sz="2400" dirty="0">
                <a:latin typeface="微软雅黑" pitchFamily="34" charset="-122"/>
                <a:ea typeface="微软雅黑" pitchFamily="34" charset="-122"/>
              </a:rPr>
              <a:t>AC(</a:t>
            </a:r>
            <a:r>
              <a:rPr lang="zh-CN" altLang="en-US" sz="2400" dirty="0">
                <a:latin typeface="微软雅黑" pitchFamily="34" charset="-122"/>
                <a:ea typeface="微软雅黑" pitchFamily="34" charset="-122"/>
              </a:rPr>
              <a:t>接入控制器</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的管理。当</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数量很多的时候，可通过</a:t>
            </a:r>
            <a:r>
              <a:rPr lang="en-US" altLang="zh-CN" sz="2400" dirty="0">
                <a:latin typeface="微软雅黑" pitchFamily="34" charset="-122"/>
                <a:ea typeface="微软雅黑" pitchFamily="34" charset="-122"/>
              </a:rPr>
              <a:t>AC</a:t>
            </a:r>
            <a:r>
              <a:rPr lang="zh-CN" altLang="en-US" sz="2400" dirty="0">
                <a:latin typeface="微软雅黑" pitchFamily="34" charset="-122"/>
                <a:ea typeface="微软雅黑" pitchFamily="34" charset="-122"/>
              </a:rPr>
              <a:t>集中管理。</a:t>
            </a:r>
            <a:endParaRPr lang="en-US" altLang="zh-CN" sz="2400" dirty="0">
              <a:latin typeface="微软雅黑" pitchFamily="34" charset="-122"/>
              <a:ea typeface="微软雅黑"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itchFamily="34" charset="-122"/>
                <a:ea typeface="微软雅黑" pitchFamily="34" charset="-122"/>
              </a:rPr>
              <a:t> </a:t>
            </a:r>
            <a:r>
              <a:rPr lang="en-US" altLang="zh-CN" sz="2800" dirty="0">
                <a:solidFill>
                  <a:srgbClr val="003319"/>
                </a:solidFill>
                <a:latin typeface="微软雅黑" pitchFamily="34" charset="-122"/>
                <a:ea typeface="微软雅黑" pitchFamily="34" charset="-122"/>
              </a:rPr>
              <a:t>Fat</a:t>
            </a:r>
            <a:r>
              <a:rPr lang="zh-CN" altLang="en-US" sz="2800" dirty="0">
                <a:solidFill>
                  <a:srgbClr val="003319"/>
                </a:solidFill>
                <a:latin typeface="微软雅黑" pitchFamily="34" charset="-122"/>
                <a:ea typeface="微软雅黑" pitchFamily="34" charset="-122"/>
              </a:rPr>
              <a:t> </a:t>
            </a:r>
            <a:r>
              <a:rPr lang="en-US" altLang="zh-CN" sz="2800" dirty="0">
                <a:solidFill>
                  <a:srgbClr val="003319"/>
                </a:solidFill>
                <a:latin typeface="微软雅黑" pitchFamily="34" charset="-122"/>
                <a:ea typeface="微软雅黑" pitchFamily="34" charset="-122"/>
              </a:rPr>
              <a:t>AP/</a:t>
            </a:r>
            <a:r>
              <a:rPr lang="zh-CN" altLang="en-US" sz="2800" dirty="0">
                <a:solidFill>
                  <a:srgbClr val="003319"/>
                </a:solidFill>
                <a:latin typeface="微软雅黑" pitchFamily="34" charset="-122"/>
                <a:ea typeface="微软雅黑" pitchFamily="34" charset="-122"/>
              </a:rPr>
              <a:t>胖</a:t>
            </a:r>
            <a:r>
              <a:rPr lang="en-US" altLang="zh-CN" sz="2800" dirty="0">
                <a:solidFill>
                  <a:srgbClr val="003319"/>
                </a:solidFill>
                <a:latin typeface="微软雅黑" pitchFamily="34" charset="-122"/>
                <a:ea typeface="微软雅黑" pitchFamily="34" charset="-122"/>
              </a:rPr>
              <a:t>AP</a:t>
            </a:r>
          </a:p>
          <a:p>
            <a:pPr marL="800100" lvl="3" indent="-342900">
              <a:lnSpc>
                <a:spcPct val="125000"/>
              </a:lnSpc>
              <a:spcBef>
                <a:spcPct val="20000"/>
              </a:spcBef>
              <a:buClr>
                <a:schemeClr val="tx2"/>
              </a:buClr>
              <a:buFont typeface="Wingdings" panose="05000000000000000000" pitchFamily="2" charset="2"/>
              <a:buChar char="u"/>
              <a:defRPr/>
            </a:pPr>
            <a:r>
              <a:rPr lang="zh-CN" altLang="en-US" sz="2400" dirty="0">
                <a:latin typeface="微软雅黑" pitchFamily="34" charset="-122"/>
                <a:ea typeface="微软雅黑" pitchFamily="34" charset="-122"/>
              </a:rPr>
              <a:t>除了无线接入功能外，一般还同时具备</a:t>
            </a:r>
            <a:r>
              <a:rPr lang="en-US" altLang="zh-CN" sz="2400" dirty="0">
                <a:latin typeface="微软雅黑" pitchFamily="34" charset="-122"/>
                <a:ea typeface="微软雅黑" pitchFamily="34" charset="-122"/>
              </a:rPr>
              <a:t>WAN</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LAN</a:t>
            </a:r>
            <a:r>
              <a:rPr lang="zh-CN" altLang="en-US" sz="2400" dirty="0">
                <a:latin typeface="微软雅黑" pitchFamily="34" charset="-122"/>
                <a:ea typeface="微软雅黑" pitchFamily="34" charset="-122"/>
              </a:rPr>
              <a:t>端口，支持</a:t>
            </a:r>
            <a:r>
              <a:rPr lang="en-US" altLang="zh-CN" sz="2400" dirty="0">
                <a:latin typeface="微软雅黑" pitchFamily="34" charset="-122"/>
                <a:ea typeface="微软雅黑" pitchFamily="34" charset="-122"/>
              </a:rPr>
              <a:t>DHCP</a:t>
            </a:r>
            <a:r>
              <a:rPr lang="zh-CN" altLang="en-US" sz="2400" dirty="0">
                <a:latin typeface="微软雅黑" pitchFamily="34" charset="-122"/>
                <a:ea typeface="微软雅黑" pitchFamily="34" charset="-122"/>
              </a:rPr>
              <a:t>服务器、</a:t>
            </a:r>
            <a:r>
              <a:rPr lang="en-US" altLang="zh-CN" sz="2400" dirty="0">
                <a:latin typeface="微软雅黑" pitchFamily="34" charset="-122"/>
                <a:ea typeface="微软雅黑" pitchFamily="34" charset="-122"/>
              </a:rPr>
              <a:t>DNS</a:t>
            </a:r>
            <a:r>
              <a:rPr lang="zh-CN" altLang="en-US"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MAC</a:t>
            </a:r>
            <a:r>
              <a:rPr lang="zh-CN" altLang="en-US" sz="2400" dirty="0">
                <a:latin typeface="微软雅黑" pitchFamily="34" charset="-122"/>
                <a:ea typeface="微软雅黑" pitchFamily="34" charset="-122"/>
              </a:rPr>
              <a:t>地址克隆等，常见的就是无线路由器。适合</a:t>
            </a:r>
            <a:r>
              <a:rPr lang="en-US" altLang="zh-CN" sz="2400" dirty="0">
                <a:latin typeface="微软雅黑" pitchFamily="34" charset="-122"/>
                <a:ea typeface="微软雅黑" pitchFamily="34" charset="-122"/>
              </a:rPr>
              <a:t>AP</a:t>
            </a:r>
            <a:r>
              <a:rPr lang="zh-CN" altLang="en-US" sz="2400" dirty="0">
                <a:latin typeface="微软雅黑" pitchFamily="34" charset="-122"/>
                <a:ea typeface="微软雅黑" pitchFamily="34" charset="-122"/>
              </a:rPr>
              <a:t>数量较少的情况，需要每一台单独设置</a:t>
            </a:r>
            <a:r>
              <a:rPr lang="en-US" altLang="zh-CN" sz="2400" dirty="0">
                <a:latin typeface="微软雅黑" pitchFamily="34" charset="-122"/>
                <a:ea typeface="微软雅黑" pitchFamily="34" charset="-122"/>
              </a:rPr>
              <a:t>.</a:t>
            </a:r>
            <a:endParaRPr lang="en-US" altLang="zh-CN" sz="2800" dirty="0">
              <a:solidFill>
                <a:srgbClr val="003319"/>
              </a:solidFill>
              <a:latin typeface="微软雅黑" pitchFamily="34" charset="-122"/>
              <a:ea typeface="微软雅黑" pitchFamily="34" charset="-122"/>
            </a:endParaRPr>
          </a:p>
        </p:txBody>
      </p:sp>
    </p:spTree>
    <p:extLst>
      <p:ext uri="{BB962C8B-B14F-4D97-AF65-F5344CB8AC3E}">
        <p14:creationId xmlns:p14="http://schemas.microsoft.com/office/powerpoint/2010/main" val="117696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F55EF0-EF5B-4DDA-858A-6F184B3D8A95}"/>
              </a:ext>
            </a:extLst>
          </p:cNvPr>
          <p:cNvSpPr>
            <a:spLocks noGrp="1"/>
          </p:cNvSpPr>
          <p:nvPr>
            <p:ph idx="1"/>
          </p:nvPr>
        </p:nvSpPr>
        <p:spPr/>
        <p:txBody>
          <a:bodyPr/>
          <a:lstStyle/>
          <a:p>
            <a:r>
              <a:rPr lang="zh-CN" altLang="en-US" dirty="0"/>
              <a:t>模拟器上没有胖</a:t>
            </a:r>
            <a:r>
              <a:rPr lang="en-US" altLang="zh-CN" dirty="0"/>
              <a:t>AP</a:t>
            </a:r>
            <a:r>
              <a:rPr lang="zh-CN" altLang="en-US" dirty="0"/>
              <a:t>，需要加配</a:t>
            </a:r>
            <a:r>
              <a:rPr lang="en-US" altLang="zh-CN" dirty="0"/>
              <a:t>AC</a:t>
            </a:r>
            <a:r>
              <a:rPr lang="zh-CN" altLang="en-US" dirty="0"/>
              <a:t>，参考文献</a:t>
            </a:r>
            <a:endParaRPr lang="en-US" altLang="zh-CN" dirty="0"/>
          </a:p>
          <a:p>
            <a:pPr lvl="1"/>
            <a:r>
              <a:rPr lang="en-US" altLang="zh-CN" dirty="0"/>
              <a:t>https://blog.csdn.net/un_locked/article/details/105688932</a:t>
            </a:r>
          </a:p>
        </p:txBody>
      </p:sp>
      <p:sp>
        <p:nvSpPr>
          <p:cNvPr id="3" name="标题 2">
            <a:extLst>
              <a:ext uri="{FF2B5EF4-FFF2-40B4-BE49-F238E27FC236}">
                <a16:creationId xmlns:a16="http://schemas.microsoft.com/office/drawing/2014/main" id="{18CB5344-62D0-4CAE-90B9-7D3E1D51C82C}"/>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0FA69ECE-9B9E-4343-9FDA-06B5B67DBE82}"/>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DBE40DDD-A682-447E-99CA-8623C5B69FC7}"/>
              </a:ext>
            </a:extLst>
          </p:cNvPr>
          <p:cNvSpPr>
            <a:spLocks noGrp="1"/>
          </p:cNvSpPr>
          <p:nvPr>
            <p:ph type="ftr" sz="quarter" idx="11"/>
          </p:nvPr>
        </p:nvSpPr>
        <p:spPr/>
        <p:txBody>
          <a:bodyPr/>
          <a:lstStyle/>
          <a:p>
            <a:fld id="{5EA0CBFB-73B9-4F45-8B28-D656C9FE4955}" type="slidenum">
              <a:rPr lang="en-US" altLang="zh-CN" smtClean="0"/>
              <a:pPr/>
              <a:t>56</a:t>
            </a:fld>
            <a:endParaRPr lang="en-US" altLang="zh-CN"/>
          </a:p>
        </p:txBody>
      </p:sp>
    </p:spTree>
    <p:extLst>
      <p:ext uri="{BB962C8B-B14F-4D97-AF65-F5344CB8AC3E}">
        <p14:creationId xmlns:p14="http://schemas.microsoft.com/office/powerpoint/2010/main" val="2092389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15B638-FD23-483C-A5E1-41112AF7BD90}"/>
              </a:ext>
            </a:extLst>
          </p:cNvPr>
          <p:cNvSpPr>
            <a:spLocks noGrp="1"/>
          </p:cNvSpPr>
          <p:nvPr>
            <p:ph idx="1"/>
          </p:nvPr>
        </p:nvSpPr>
        <p:spPr>
          <a:xfrm>
            <a:off x="470743" y="908720"/>
            <a:ext cx="8229600" cy="5472137"/>
          </a:xfrm>
        </p:spPr>
        <p:txBody>
          <a:bodyPr/>
          <a:lstStyle/>
          <a:p>
            <a:r>
              <a:rPr lang="zh-CN" altLang="en-US" dirty="0"/>
              <a:t>实验室设备</a:t>
            </a:r>
            <a:r>
              <a:rPr lang="en-US" altLang="zh-CN" dirty="0"/>
              <a:t>AP4050DN</a:t>
            </a:r>
            <a:r>
              <a:rPr lang="zh-CN" altLang="en-US" dirty="0"/>
              <a:t>是</a:t>
            </a:r>
            <a:r>
              <a:rPr lang="en-US" altLang="zh-CN" dirty="0"/>
              <a:t>fit/Fat</a:t>
            </a:r>
            <a:r>
              <a:rPr lang="zh-CN" altLang="en-US" dirty="0"/>
              <a:t>一体的</a:t>
            </a:r>
            <a:endParaRPr lang="en-US" altLang="zh-CN" dirty="0"/>
          </a:p>
          <a:p>
            <a:r>
              <a:rPr lang="en-US" altLang="zh-CN" dirty="0">
                <a:solidFill>
                  <a:srgbClr val="0000FF"/>
                </a:solidFill>
              </a:rPr>
              <a:t>ap-mode-switch</a:t>
            </a:r>
            <a:r>
              <a:rPr lang="zh-CN" altLang="en-US" dirty="0"/>
              <a:t>查看</a:t>
            </a:r>
            <a:r>
              <a:rPr lang="en-US" altLang="zh-CN" dirty="0"/>
              <a:t>fat/fit</a:t>
            </a:r>
            <a:r>
              <a:rPr lang="zh-CN" altLang="en-US" dirty="0"/>
              <a:t>模式</a:t>
            </a:r>
          </a:p>
          <a:p>
            <a:r>
              <a:rPr lang="en-US" altLang="zh-CN" dirty="0">
                <a:solidFill>
                  <a:srgbClr val="0000FF"/>
                </a:solidFill>
              </a:rPr>
              <a:t>ap-mode-switch fat </a:t>
            </a:r>
            <a:r>
              <a:rPr lang="zh-CN" altLang="en-US" dirty="0">
                <a:solidFill>
                  <a:schemeClr val="tx1"/>
                </a:solidFill>
              </a:rPr>
              <a:t>切换为</a:t>
            </a:r>
            <a:r>
              <a:rPr lang="en-US" altLang="zh-CN" dirty="0">
                <a:solidFill>
                  <a:schemeClr val="tx1"/>
                </a:solidFill>
              </a:rPr>
              <a:t>fat</a:t>
            </a:r>
            <a:r>
              <a:rPr lang="zh-CN" altLang="en-US" dirty="0">
                <a:solidFill>
                  <a:schemeClr val="tx1"/>
                </a:solidFill>
              </a:rPr>
              <a:t>模式 </a:t>
            </a:r>
            <a:endParaRPr lang="en-US" altLang="zh-CN" dirty="0">
              <a:solidFill>
                <a:schemeClr val="tx1"/>
              </a:solidFill>
            </a:endParaRPr>
          </a:p>
          <a:p>
            <a:r>
              <a:rPr lang="en-US" altLang="zh-CN" dirty="0">
                <a:solidFill>
                  <a:srgbClr val="0000FF"/>
                </a:solidFill>
              </a:rPr>
              <a:t>dis </a:t>
            </a:r>
            <a:r>
              <a:rPr lang="en-US" altLang="zh-CN" dirty="0" err="1">
                <a:solidFill>
                  <a:srgbClr val="0000FF"/>
                </a:solidFill>
              </a:rPr>
              <a:t>ip</a:t>
            </a:r>
            <a:r>
              <a:rPr lang="en-US" altLang="zh-CN" dirty="0">
                <a:solidFill>
                  <a:srgbClr val="0000FF"/>
                </a:solidFill>
              </a:rPr>
              <a:t> int b </a:t>
            </a:r>
            <a:r>
              <a:rPr lang="zh-CN" altLang="en-US" dirty="0"/>
              <a:t>查看</a:t>
            </a:r>
            <a:r>
              <a:rPr lang="en-US" altLang="zh-CN" dirty="0"/>
              <a:t>AP</a:t>
            </a:r>
            <a:r>
              <a:rPr lang="zh-CN" altLang="en-US" dirty="0"/>
              <a:t>的</a:t>
            </a:r>
            <a:r>
              <a:rPr lang="en-US" altLang="zh-CN" dirty="0"/>
              <a:t>vlanif1</a:t>
            </a:r>
            <a:r>
              <a:rPr lang="zh-CN" altLang="en-US" dirty="0"/>
              <a:t>的接口</a:t>
            </a:r>
            <a:r>
              <a:rPr lang="en-US" altLang="zh-CN" dirty="0" err="1"/>
              <a:t>ip</a:t>
            </a:r>
            <a:r>
              <a:rPr lang="zh-CN" altLang="en-US" dirty="0"/>
              <a:t>（该</a:t>
            </a:r>
            <a:r>
              <a:rPr lang="en-US" altLang="zh-CN" dirty="0" err="1"/>
              <a:t>ip</a:t>
            </a:r>
            <a:r>
              <a:rPr lang="zh-CN" altLang="en-US" dirty="0"/>
              <a:t>为从</a:t>
            </a:r>
            <a:r>
              <a:rPr lang="en-US" altLang="zh-CN" dirty="0"/>
              <a:t>Router1</a:t>
            </a:r>
            <a:r>
              <a:rPr lang="zh-CN" altLang="en-US" dirty="0"/>
              <a:t>自动获得）</a:t>
            </a:r>
            <a:endParaRPr lang="en-US" altLang="zh-CN" dirty="0"/>
          </a:p>
          <a:p>
            <a:r>
              <a:rPr lang="en-US" altLang="zh-CN" dirty="0"/>
              <a:t>Web</a:t>
            </a:r>
            <a:r>
              <a:rPr lang="zh-CN" altLang="en-US" dirty="0"/>
              <a:t>方式登录</a:t>
            </a:r>
            <a:r>
              <a:rPr lang="en-US" altLang="zh-CN" dirty="0"/>
              <a:t>ap</a:t>
            </a:r>
            <a:r>
              <a:rPr lang="zh-CN" altLang="en-US" dirty="0"/>
              <a:t>管理界面</a:t>
            </a:r>
            <a:r>
              <a:rPr lang="en-US" altLang="zh-CN" dirty="0"/>
              <a:t>:</a:t>
            </a:r>
          </a:p>
          <a:p>
            <a:pPr marL="0" indent="0">
              <a:buNone/>
            </a:pPr>
            <a:r>
              <a:rPr lang="en-US" altLang="zh-CN" dirty="0"/>
              <a:t>  http://vlanif1</a:t>
            </a:r>
            <a:r>
              <a:rPr lang="zh-CN" altLang="en-US" dirty="0"/>
              <a:t>的</a:t>
            </a:r>
            <a:r>
              <a:rPr lang="en-US" altLang="zh-CN" dirty="0" err="1"/>
              <a:t>ip</a:t>
            </a:r>
            <a:r>
              <a:rPr lang="zh-CN" altLang="en-US" dirty="0"/>
              <a:t>，用户名为</a:t>
            </a:r>
            <a:r>
              <a:rPr lang="en-US" altLang="zh-CN" dirty="0"/>
              <a:t>admin</a:t>
            </a:r>
            <a:r>
              <a:rPr lang="zh-CN" altLang="en-US" dirty="0"/>
              <a:t>，缺省口令为</a:t>
            </a:r>
            <a:r>
              <a:rPr lang="en-US" altLang="zh-CN" dirty="0"/>
              <a:t>admin@huawei.com</a:t>
            </a:r>
          </a:p>
          <a:p>
            <a:pPr marL="0" indent="0">
              <a:buNone/>
            </a:pPr>
            <a:endParaRPr lang="en-US" altLang="zh-CN" dirty="0"/>
          </a:p>
          <a:p>
            <a:endParaRPr lang="zh-CN" altLang="en-US" dirty="0"/>
          </a:p>
        </p:txBody>
      </p:sp>
      <p:sp>
        <p:nvSpPr>
          <p:cNvPr id="4" name="日期占位符 3">
            <a:extLst>
              <a:ext uri="{FF2B5EF4-FFF2-40B4-BE49-F238E27FC236}">
                <a16:creationId xmlns:a16="http://schemas.microsoft.com/office/drawing/2014/main" id="{A8E7EAA2-65E6-44AC-9809-1342FBBAAA8D}"/>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7203E36B-6C36-43B2-934D-E5D63CC45042}"/>
              </a:ext>
            </a:extLst>
          </p:cNvPr>
          <p:cNvSpPr>
            <a:spLocks noGrp="1"/>
          </p:cNvSpPr>
          <p:nvPr>
            <p:ph type="ftr" sz="quarter" idx="11"/>
          </p:nvPr>
        </p:nvSpPr>
        <p:spPr/>
        <p:txBody>
          <a:bodyPr/>
          <a:lstStyle/>
          <a:p>
            <a:fld id="{5EA0CBFB-73B9-4F45-8B28-D656C9FE4955}" type="slidenum">
              <a:rPr lang="en-US" altLang="zh-CN" smtClean="0"/>
              <a:pPr/>
              <a:t>57</a:t>
            </a:fld>
            <a:endParaRPr lang="en-US" altLang="zh-CN"/>
          </a:p>
        </p:txBody>
      </p:sp>
      <p:sp>
        <p:nvSpPr>
          <p:cNvPr id="7" name="Rectangle 2">
            <a:extLst>
              <a:ext uri="{FF2B5EF4-FFF2-40B4-BE49-F238E27FC236}">
                <a16:creationId xmlns:a16="http://schemas.microsoft.com/office/drawing/2014/main" id="{4A969EC3-793C-41D1-8659-CFDD54693824}"/>
              </a:ext>
            </a:extLst>
          </p:cNvPr>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p>
        </p:txBody>
      </p:sp>
    </p:spTree>
    <p:extLst>
      <p:ext uri="{BB962C8B-B14F-4D97-AF65-F5344CB8AC3E}">
        <p14:creationId xmlns:p14="http://schemas.microsoft.com/office/powerpoint/2010/main" val="278015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1B0C2B-C127-48E2-B85C-DAB9F10FB51B}"/>
              </a:ext>
            </a:extLst>
          </p:cNvPr>
          <p:cNvSpPr>
            <a:spLocks noGrp="1"/>
          </p:cNvSpPr>
          <p:nvPr>
            <p:ph idx="1"/>
          </p:nvPr>
        </p:nvSpPr>
        <p:spPr/>
        <p:txBody>
          <a:bodyPr/>
          <a:lstStyle/>
          <a:p>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进入向导，修改</a:t>
            </a:r>
            <a:r>
              <a:rPr lang="en-US" altLang="zh-CN" sz="1800" kern="0" dirty="0" err="1">
                <a:effectLst/>
                <a:latin typeface="宋体" panose="02010600030101010101" pitchFamily="2" charset="-122"/>
                <a:ea typeface="宋体" panose="02010600030101010101" pitchFamily="2" charset="-122"/>
                <a:cs typeface="Times New Roman" panose="02020603050405020304" pitchFamily="18" charset="0"/>
              </a:rPr>
              <a:t>ssid</a:t>
            </a:r>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为</a:t>
            </a:r>
            <a:r>
              <a:rPr lang="zh-CN" altLang="en-US"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房间号</a:t>
            </a:r>
            <a:r>
              <a:rPr lang="en-US" altLang="zh-CN"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组号</a:t>
            </a:r>
            <a:r>
              <a:rPr lang="zh-CN" altLang="en-US" sz="1800" kern="0" dirty="0">
                <a:effectLst/>
                <a:latin typeface="宋体" panose="02010600030101010101" pitchFamily="2" charset="-122"/>
                <a:ea typeface="宋体" panose="02010600030101010101" pitchFamily="2" charset="-122"/>
                <a:cs typeface="Times New Roman" panose="02020603050405020304" pitchFamily="18" charset="0"/>
              </a:rPr>
              <a:t>，并设置密码</a:t>
            </a:r>
            <a:endParaRPr lang="zh-CN" altLang="en-US" sz="18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3" name="标题 2">
            <a:extLst>
              <a:ext uri="{FF2B5EF4-FFF2-40B4-BE49-F238E27FC236}">
                <a16:creationId xmlns:a16="http://schemas.microsoft.com/office/drawing/2014/main" id="{464326A0-C703-4B39-B056-444CAF9DEA52}"/>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643B2011-4B00-44C4-B65F-7EFE3A64DAC6}"/>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B2B18D3F-705A-49E1-9EBA-B0C3F8D0A674}"/>
              </a:ext>
            </a:extLst>
          </p:cNvPr>
          <p:cNvSpPr>
            <a:spLocks noGrp="1"/>
          </p:cNvSpPr>
          <p:nvPr>
            <p:ph type="ftr" sz="quarter" idx="11"/>
          </p:nvPr>
        </p:nvSpPr>
        <p:spPr/>
        <p:txBody>
          <a:bodyPr/>
          <a:lstStyle/>
          <a:p>
            <a:fld id="{5EA0CBFB-73B9-4F45-8B28-D656C9FE4955}" type="slidenum">
              <a:rPr lang="en-US" altLang="zh-CN" smtClean="0"/>
              <a:pPr/>
              <a:t>58</a:t>
            </a:fld>
            <a:endParaRPr lang="en-US" altLang="zh-CN"/>
          </a:p>
        </p:txBody>
      </p:sp>
      <p:pic>
        <p:nvPicPr>
          <p:cNvPr id="6" name="图片 5">
            <a:extLst>
              <a:ext uri="{FF2B5EF4-FFF2-40B4-BE49-F238E27FC236}">
                <a16:creationId xmlns:a16="http://schemas.microsoft.com/office/drawing/2014/main" id="{B47B8D0F-7269-4828-8121-DF401140CE2B}"/>
              </a:ext>
            </a:extLst>
          </p:cNvPr>
          <p:cNvPicPr>
            <a:picLocks noChangeAspect="1"/>
          </p:cNvPicPr>
          <p:nvPr/>
        </p:nvPicPr>
        <p:blipFill>
          <a:blip r:embed="rId3"/>
          <a:stretch>
            <a:fillRect/>
          </a:stretch>
        </p:blipFill>
        <p:spPr>
          <a:xfrm>
            <a:off x="279916" y="1124743"/>
            <a:ext cx="7892484" cy="5246439"/>
          </a:xfrm>
          <a:prstGeom prst="rect">
            <a:avLst/>
          </a:prstGeom>
        </p:spPr>
      </p:pic>
    </p:spTree>
    <p:extLst>
      <p:ext uri="{BB962C8B-B14F-4D97-AF65-F5344CB8AC3E}">
        <p14:creationId xmlns:p14="http://schemas.microsoft.com/office/powerpoint/2010/main" val="2001405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504090-60B3-451A-BC78-6EF18C6D0613}"/>
              </a:ext>
            </a:extLst>
          </p:cNvPr>
          <p:cNvSpPr>
            <a:spLocks noGrp="1"/>
          </p:cNvSpPr>
          <p:nvPr>
            <p:ph idx="1"/>
          </p:nvPr>
        </p:nvSpPr>
        <p:spPr/>
        <p:txBody>
          <a:bodyPr/>
          <a:lstStyle/>
          <a:p>
            <a:pPr marL="228600" marR="0" algn="l">
              <a:spcBef>
                <a:spcPts val="0"/>
              </a:spcBef>
              <a:spcAft>
                <a:spcPts val="0"/>
              </a:spcAft>
            </a:pPr>
            <a:r>
              <a:rPr lang="zh-CN" altLang="en-US" sz="2400" kern="0" dirty="0">
                <a:effectLst/>
                <a:latin typeface="宋体" panose="02010600030101010101" pitchFamily="2" charset="-122"/>
                <a:ea typeface="宋体" panose="02010600030101010101" pitchFamily="2" charset="-122"/>
                <a:cs typeface="Times New Roman" panose="02020603050405020304" pitchFamily="18" charset="0"/>
              </a:rPr>
              <a:t>点击下一步，修改地址及速率配置为上层设备分配（</a:t>
            </a:r>
            <a:r>
              <a:rPr lang="zh-CN" altLang="en-US"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桥接模式</a:t>
            </a:r>
            <a:r>
              <a:rPr lang="zh-CN" altLang="en-US" sz="2400" kern="0" dirty="0">
                <a:effectLst/>
                <a:latin typeface="宋体" panose="02010600030101010101" pitchFamily="2" charset="-122"/>
                <a:ea typeface="宋体" panose="02010600030101010101" pitchFamily="2" charset="-122"/>
                <a:cs typeface="Times New Roman" panose="02020603050405020304" pitchFamily="18" charset="0"/>
              </a:rPr>
              <a:t>），并且</a:t>
            </a:r>
            <a:r>
              <a:rPr lang="zh-CN" altLang="en-US" sz="2400" dirty="0">
                <a:latin typeface="宋体" panose="02010600030101010101" pitchFamily="2" charset="-122"/>
                <a:ea typeface="宋体" panose="02010600030101010101" pitchFamily="2" charset="-122"/>
                <a:cs typeface="Times New Roman" panose="02020603050405020304" pitchFamily="18" charset="0"/>
              </a:rPr>
              <a:t>将</a:t>
            </a:r>
            <a:r>
              <a:rPr lang="zh-CN" altLang="en-US" sz="2400" dirty="0">
                <a:solidFill>
                  <a:srgbClr val="0000FF"/>
                </a:solidFill>
                <a:latin typeface="宋体" panose="02010600030101010101" pitchFamily="2" charset="-122"/>
                <a:ea typeface="宋体" panose="02010600030101010101" pitchFamily="2" charset="-122"/>
                <a:cs typeface="Times New Roman" panose="02020603050405020304" pitchFamily="18" charset="0"/>
              </a:rPr>
              <a:t>业务</a:t>
            </a:r>
            <a:r>
              <a:rPr lang="en-US" altLang="zh-CN"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VLAN</a:t>
            </a:r>
            <a:r>
              <a:rPr lang="zh-CN" altLang="en-US" sz="2400" kern="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号</a:t>
            </a:r>
            <a:r>
              <a:rPr lang="zh-CN" altLang="en-US" sz="2400" kern="0" dirty="0">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改为</a:t>
            </a:r>
            <a:r>
              <a:rPr lang="en-US" altLang="zh-CN" sz="2400" kern="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1</a:t>
            </a:r>
            <a:endParaRPr lang="zh-CN" altLang="en-US" sz="2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3" name="标题 2">
            <a:extLst>
              <a:ext uri="{FF2B5EF4-FFF2-40B4-BE49-F238E27FC236}">
                <a16:creationId xmlns:a16="http://schemas.microsoft.com/office/drawing/2014/main" id="{2ECCA636-1D20-42B8-8C5F-FA1FCFDFD015}"/>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DECB075F-E65E-495A-82C8-1E58D1992C10}"/>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505192DB-F462-4E95-8C32-DC6E2C3C05F2}"/>
              </a:ext>
            </a:extLst>
          </p:cNvPr>
          <p:cNvSpPr>
            <a:spLocks noGrp="1"/>
          </p:cNvSpPr>
          <p:nvPr>
            <p:ph type="ftr" sz="quarter" idx="11"/>
          </p:nvPr>
        </p:nvSpPr>
        <p:spPr/>
        <p:txBody>
          <a:bodyPr/>
          <a:lstStyle/>
          <a:p>
            <a:fld id="{5EA0CBFB-73B9-4F45-8B28-D656C9FE4955}" type="slidenum">
              <a:rPr lang="en-US" altLang="zh-CN" smtClean="0"/>
              <a:pPr/>
              <a:t>59</a:t>
            </a:fld>
            <a:endParaRPr lang="en-US" altLang="zh-CN"/>
          </a:p>
        </p:txBody>
      </p:sp>
      <p:pic>
        <p:nvPicPr>
          <p:cNvPr id="6" name="图片 5">
            <a:extLst>
              <a:ext uri="{FF2B5EF4-FFF2-40B4-BE49-F238E27FC236}">
                <a16:creationId xmlns:a16="http://schemas.microsoft.com/office/drawing/2014/main" id="{EDAB342F-7004-41F8-B27F-CD332EA1E2C1}"/>
              </a:ext>
            </a:extLst>
          </p:cNvPr>
          <p:cNvPicPr>
            <a:picLocks noChangeAspect="1"/>
          </p:cNvPicPr>
          <p:nvPr/>
        </p:nvPicPr>
        <p:blipFill>
          <a:blip r:embed="rId3"/>
          <a:stretch>
            <a:fillRect/>
          </a:stretch>
        </p:blipFill>
        <p:spPr>
          <a:xfrm>
            <a:off x="466529" y="1628800"/>
            <a:ext cx="8186418" cy="4608488"/>
          </a:xfrm>
          <a:prstGeom prst="rect">
            <a:avLst/>
          </a:prstGeom>
        </p:spPr>
      </p:pic>
    </p:spTree>
    <p:extLst>
      <p:ext uri="{BB962C8B-B14F-4D97-AF65-F5344CB8AC3E}">
        <p14:creationId xmlns:p14="http://schemas.microsoft.com/office/powerpoint/2010/main" val="2988904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85129" y="71438"/>
            <a:ext cx="6215063" cy="357187"/>
          </a:xfrm>
        </p:spPr>
        <p:txBody>
          <a:bodyPr rtlCol="0">
            <a:noAutofit/>
          </a:bodyPr>
          <a:lstStyle/>
          <a:p>
            <a:pPr eaLnBrk="1" hangingPunct="1">
              <a:defRPr/>
            </a:pPr>
            <a:r>
              <a:rPr lang="zh-CN" altLang="en-US" dirty="0"/>
              <a:t>局域网技术与组网工程实验</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39D8B6-D2A1-4B20-AC83-238556A6B2FE}" type="slidenum">
              <a:rPr lang="en-US" altLang="zh-CN">
                <a:latin typeface="Garamond" panose="02020404030301010803" pitchFamily="18" charset="0"/>
              </a:rPr>
              <a:pPr eaLnBrk="1" hangingPunct="1"/>
              <a:t>6</a:t>
            </a:fld>
            <a:endParaRPr lang="en-US" altLang="zh-CN">
              <a:latin typeface="Garamond" panose="02020404030301010803" pitchFamily="18" charset="0"/>
            </a:endParaRPr>
          </a:p>
        </p:txBody>
      </p:sp>
      <p:sp>
        <p:nvSpPr>
          <p:cNvPr id="6" name="Rectangle 3">
            <a:extLst>
              <a:ext uri="{FF2B5EF4-FFF2-40B4-BE49-F238E27FC236}">
                <a16:creationId xmlns:a16="http://schemas.microsoft.com/office/drawing/2014/main" id="{B12BA6D2-ECD3-4A1F-95D1-0A56171EBDB0}"/>
              </a:ext>
            </a:extLst>
          </p:cNvPr>
          <p:cNvSpPr txBox="1">
            <a:spLocks noChangeArrowheads="1"/>
          </p:cNvSpPr>
          <p:nvPr/>
        </p:nvSpPr>
        <p:spPr bwMode="auto">
          <a:xfrm>
            <a:off x="323528" y="692696"/>
            <a:ext cx="8229600" cy="5616624"/>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tx2"/>
              </a:buClr>
              <a:buFont typeface="Wingdings" panose="05000000000000000000" pitchFamily="2" charset="2"/>
              <a:buChar char="u"/>
              <a:defRPr sz="2800">
                <a:solidFill>
                  <a:srgbClr val="003319"/>
                </a:solidFill>
                <a:latin typeface="微软雅黑" pitchFamily="34" charset="-122"/>
                <a:ea typeface="微软雅黑" pitchFamily="34" charset="-122"/>
                <a:cs typeface="+mn-cs"/>
              </a:defRPr>
            </a:lvl1pPr>
            <a:lvl2pPr marL="669925" indent="-325438" algn="l" rtl="0" eaLnBrk="0" fontAlgn="base" hangingPunct="0">
              <a:lnSpc>
                <a:spcPct val="120000"/>
              </a:lnSpc>
              <a:spcBef>
                <a:spcPct val="20000"/>
              </a:spcBef>
              <a:spcAft>
                <a:spcPct val="0"/>
              </a:spcAft>
              <a:buClr>
                <a:srgbClr val="000099"/>
              </a:buClr>
              <a:buFont typeface="Wingdings" panose="05000000000000000000" pitchFamily="2" charset="2"/>
              <a:buChar char="u"/>
              <a:defRPr sz="2400">
                <a:solidFill>
                  <a:srgbClr val="333399"/>
                </a:solidFill>
                <a:latin typeface="微软雅黑" pitchFamily="34" charset="-122"/>
                <a:ea typeface="微软雅黑" pitchFamily="34" charset="-122"/>
              </a:defRPr>
            </a:lvl2pPr>
            <a:lvl3pPr marL="1022350" indent="-350838"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chemeClr val="tx1"/>
                </a:solidFill>
                <a:latin typeface="微软雅黑" pitchFamily="34" charset="-122"/>
                <a:ea typeface="微软雅黑" pitchFamily="34" charset="-122"/>
              </a:defRPr>
            </a:lvl3pPr>
            <a:lvl4pPr marL="1339850" indent="-315913" algn="l" rtl="0" eaLnBrk="0" fontAlgn="base" hangingPunct="0">
              <a:lnSpc>
                <a:spcPct val="120000"/>
              </a:lnSpc>
              <a:spcBef>
                <a:spcPct val="20000"/>
              </a:spcBef>
              <a:spcAft>
                <a:spcPct val="0"/>
              </a:spcAft>
              <a:buClr>
                <a:srgbClr val="000099"/>
              </a:buClr>
              <a:buFont typeface="Wingdings" panose="05000000000000000000" pitchFamily="2" charset="2"/>
              <a:buChar char="u"/>
              <a:defRPr sz="2000">
                <a:solidFill>
                  <a:srgbClr val="997300"/>
                </a:solidFill>
                <a:latin typeface="微软雅黑" pitchFamily="34" charset="-122"/>
                <a:ea typeface="微软雅黑" pitchFamily="34" charset="-122"/>
              </a:defRPr>
            </a:lvl4pPr>
            <a:lvl5pPr marL="1681163" indent="-339725" algn="l" rtl="0" eaLnBrk="0" fontAlgn="base" hangingPunct="0">
              <a:lnSpc>
                <a:spcPct val="120000"/>
              </a:lnSpc>
              <a:spcBef>
                <a:spcPct val="20000"/>
              </a:spcBef>
              <a:spcAft>
                <a:spcPct val="0"/>
              </a:spcAft>
              <a:buClr>
                <a:srgbClr val="000099"/>
              </a:buClr>
              <a:buFont typeface="Wingdings" panose="05000000000000000000" pitchFamily="2" charset="2"/>
              <a:buChar char="u"/>
              <a:defRPr sz="1800">
                <a:solidFill>
                  <a:srgbClr val="C00000"/>
                </a:solidFill>
                <a:latin typeface="微软雅黑" pitchFamily="34" charset="-122"/>
                <a:ea typeface="微软雅黑" pitchFamily="34" charset="-122"/>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150000"/>
              </a:lnSpc>
              <a:defRPr/>
            </a:pPr>
            <a:r>
              <a:rPr lang="zh-CN" altLang="en-US" sz="2400" kern="0" dirty="0"/>
              <a:t>实验方式</a:t>
            </a:r>
            <a:endParaRPr lang="en-US" altLang="zh-CN" sz="2400" kern="0" dirty="0"/>
          </a:p>
          <a:p>
            <a:pPr lvl="1" eaLnBrk="1" hangingPunct="1">
              <a:lnSpc>
                <a:spcPct val="150000"/>
              </a:lnSpc>
              <a:defRPr/>
            </a:pPr>
            <a:r>
              <a:rPr lang="zh-CN" altLang="en-US" sz="2200" kern="0" dirty="0"/>
              <a:t>虚实结合</a:t>
            </a:r>
            <a:endParaRPr lang="en-US" altLang="zh-CN" sz="2200" kern="0" dirty="0"/>
          </a:p>
          <a:p>
            <a:pPr lvl="2" eaLnBrk="1" hangingPunct="1">
              <a:lnSpc>
                <a:spcPct val="150000"/>
              </a:lnSpc>
              <a:defRPr/>
            </a:pPr>
            <a:r>
              <a:rPr lang="zh-CN" altLang="en-US" sz="1800" kern="0" dirty="0"/>
              <a:t>先使用华为虚拟软件（</a:t>
            </a:r>
            <a:r>
              <a:rPr lang="en-US" altLang="zh-CN" sz="1800" kern="0" dirty="0" err="1"/>
              <a:t>eNSP</a:t>
            </a:r>
            <a:r>
              <a:rPr lang="zh-CN" altLang="en-US" sz="1800" kern="0" dirty="0"/>
              <a:t>）完成实验要求</a:t>
            </a:r>
            <a:endParaRPr lang="en-US" altLang="zh-CN" sz="1800" kern="0" dirty="0"/>
          </a:p>
          <a:p>
            <a:pPr lvl="2" eaLnBrk="1" hangingPunct="1">
              <a:lnSpc>
                <a:spcPct val="150000"/>
              </a:lnSpc>
              <a:defRPr/>
            </a:pPr>
            <a:r>
              <a:rPr lang="zh-CN" altLang="en-US" sz="1800" kern="0" dirty="0"/>
              <a:t>再使用真实的华为网络设备完成实验要求</a:t>
            </a:r>
            <a:endParaRPr lang="en-US" altLang="zh-CN" sz="1800" kern="0" dirty="0"/>
          </a:p>
        </p:txBody>
      </p:sp>
      <p:pic>
        <p:nvPicPr>
          <p:cNvPr id="7" name="Picture 2">
            <a:extLst>
              <a:ext uri="{FF2B5EF4-FFF2-40B4-BE49-F238E27FC236}">
                <a16:creationId xmlns:a16="http://schemas.microsoft.com/office/drawing/2014/main" id="{2CD64EFF-7BD4-4DBE-9653-6014981D0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25" y="3127338"/>
            <a:ext cx="4601735" cy="3116300"/>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a:extLst>
              <a:ext uri="{FF2B5EF4-FFF2-40B4-BE49-F238E27FC236}">
                <a16:creationId xmlns:a16="http://schemas.microsoft.com/office/drawing/2014/main" id="{F0F2D728-D2CC-4129-9C70-F5F953ED02BC}"/>
              </a:ext>
            </a:extLst>
          </p:cNvPr>
          <p:cNvPicPr>
            <a:picLocks noGrp="1" noChangeAspect="1"/>
          </p:cNvPicPr>
          <p:nvPr>
            <p:ph idx="1"/>
          </p:nvPr>
        </p:nvPicPr>
        <p:blipFill>
          <a:blip r:embed="rId4"/>
          <a:stretch>
            <a:fillRect/>
          </a:stretch>
        </p:blipFill>
        <p:spPr>
          <a:xfrm>
            <a:off x="5109284" y="3119617"/>
            <a:ext cx="3346427" cy="3124021"/>
          </a:xfrm>
          <a:prstGeom prst="rect">
            <a:avLst/>
          </a:prstGeom>
        </p:spPr>
      </p:pic>
    </p:spTree>
    <p:extLst>
      <p:ext uri="{BB962C8B-B14F-4D97-AF65-F5344CB8AC3E}">
        <p14:creationId xmlns:p14="http://schemas.microsoft.com/office/powerpoint/2010/main" val="3978556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60</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46348" y="1139243"/>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测试连通性</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508DE28A-FE65-48E1-BB54-B71499E70CB7}"/>
              </a:ext>
            </a:extLst>
          </p:cNvPr>
          <p:cNvPicPr>
            <a:picLocks noChangeAspect="1"/>
          </p:cNvPicPr>
          <p:nvPr/>
        </p:nvPicPr>
        <p:blipFill>
          <a:blip r:embed="rId3"/>
          <a:stretch>
            <a:fillRect/>
          </a:stretch>
        </p:blipFill>
        <p:spPr>
          <a:xfrm>
            <a:off x="551076" y="1437835"/>
            <a:ext cx="6336704" cy="4859056"/>
          </a:xfrm>
          <a:prstGeom prst="rect">
            <a:avLst/>
          </a:prstGeom>
        </p:spPr>
      </p:pic>
      <p:sp>
        <p:nvSpPr>
          <p:cNvPr id="2" name="文本框 1">
            <a:extLst>
              <a:ext uri="{FF2B5EF4-FFF2-40B4-BE49-F238E27FC236}">
                <a16:creationId xmlns:a16="http://schemas.microsoft.com/office/drawing/2014/main" id="{C81EF344-ADF9-460A-AB8E-8275F35089AE}"/>
              </a:ext>
            </a:extLst>
          </p:cNvPr>
          <p:cNvSpPr txBox="1"/>
          <p:nvPr/>
        </p:nvSpPr>
        <p:spPr>
          <a:xfrm>
            <a:off x="6333095" y="1145180"/>
            <a:ext cx="2397965" cy="923330"/>
          </a:xfrm>
          <a:prstGeom prst="rect">
            <a:avLst/>
          </a:prstGeom>
          <a:noFill/>
        </p:spPr>
        <p:txBody>
          <a:bodyPr wrap="square" rtlCol="0">
            <a:spAutoFit/>
          </a:bodyPr>
          <a:lstStyle/>
          <a:p>
            <a:r>
              <a:rPr lang="en-US" altLang="zh-CN" dirty="0">
                <a:solidFill>
                  <a:srgbClr val="FF0000"/>
                </a:solidFill>
              </a:rPr>
              <a:t>(1) </a:t>
            </a:r>
            <a:r>
              <a:rPr lang="zh-CN" altLang="en-US" dirty="0">
                <a:solidFill>
                  <a:srgbClr val="FF0000"/>
                </a:solidFill>
              </a:rPr>
              <a:t>笔记本电脑是否获得了</a:t>
            </a:r>
            <a:r>
              <a:rPr lang="en-US" altLang="zh-CN" dirty="0">
                <a:solidFill>
                  <a:srgbClr val="FF0000"/>
                </a:solidFill>
              </a:rPr>
              <a:t>192.168.4.0/24</a:t>
            </a:r>
            <a:r>
              <a:rPr lang="zh-CN" altLang="en-US" dirty="0">
                <a:solidFill>
                  <a:srgbClr val="FF0000"/>
                </a:solidFill>
              </a:rPr>
              <a:t>的地址？</a:t>
            </a:r>
          </a:p>
        </p:txBody>
      </p:sp>
      <p:sp>
        <p:nvSpPr>
          <p:cNvPr id="13" name="文本框 12">
            <a:extLst>
              <a:ext uri="{FF2B5EF4-FFF2-40B4-BE49-F238E27FC236}">
                <a16:creationId xmlns:a16="http://schemas.microsoft.com/office/drawing/2014/main" id="{D89CE08B-A760-4CA5-897D-FA86102F5986}"/>
              </a:ext>
            </a:extLst>
          </p:cNvPr>
          <p:cNvSpPr txBox="1"/>
          <p:nvPr/>
        </p:nvSpPr>
        <p:spPr>
          <a:xfrm>
            <a:off x="6366441" y="2204864"/>
            <a:ext cx="2331271" cy="923330"/>
          </a:xfrm>
          <a:prstGeom prst="rect">
            <a:avLst/>
          </a:prstGeom>
          <a:noFill/>
        </p:spPr>
        <p:txBody>
          <a:bodyPr wrap="square" rtlCol="0">
            <a:spAutoFit/>
          </a:bodyPr>
          <a:lstStyle/>
          <a:p>
            <a:r>
              <a:rPr lang="en-US" altLang="zh-CN" dirty="0">
                <a:solidFill>
                  <a:srgbClr val="FF0000"/>
                </a:solidFill>
              </a:rPr>
              <a:t>(2) </a:t>
            </a:r>
            <a:r>
              <a:rPr lang="zh-CN" altLang="en-US" dirty="0">
                <a:solidFill>
                  <a:srgbClr val="FF0000"/>
                </a:solidFill>
              </a:rPr>
              <a:t>笔记本电脑是否能跟</a:t>
            </a:r>
            <a:r>
              <a:rPr lang="en-US" altLang="zh-CN" dirty="0">
                <a:solidFill>
                  <a:srgbClr val="FF0000"/>
                </a:solidFill>
              </a:rPr>
              <a:t>PC1-PC4</a:t>
            </a:r>
            <a:r>
              <a:rPr lang="zh-CN" altLang="en-US" dirty="0">
                <a:solidFill>
                  <a:srgbClr val="FF0000"/>
                </a:solidFill>
              </a:rPr>
              <a:t>连通？为什么？</a:t>
            </a:r>
          </a:p>
        </p:txBody>
      </p:sp>
      <p:sp>
        <p:nvSpPr>
          <p:cNvPr id="14" name="文本框 13">
            <a:extLst>
              <a:ext uri="{FF2B5EF4-FFF2-40B4-BE49-F238E27FC236}">
                <a16:creationId xmlns:a16="http://schemas.microsoft.com/office/drawing/2014/main" id="{920AD0CC-B24D-4E7A-A4E9-7A9F9BA4AC18}"/>
              </a:ext>
            </a:extLst>
          </p:cNvPr>
          <p:cNvSpPr txBox="1"/>
          <p:nvPr/>
        </p:nvSpPr>
        <p:spPr>
          <a:xfrm>
            <a:off x="6444209" y="4221088"/>
            <a:ext cx="2247354" cy="1200329"/>
          </a:xfrm>
          <a:prstGeom prst="rect">
            <a:avLst/>
          </a:prstGeom>
          <a:noFill/>
        </p:spPr>
        <p:txBody>
          <a:bodyPr wrap="square" rtlCol="0">
            <a:spAutoFit/>
          </a:bodyPr>
          <a:lstStyle/>
          <a:p>
            <a:r>
              <a:rPr lang="zh-CN" altLang="en-US" b="1" dirty="0">
                <a:solidFill>
                  <a:srgbClr val="0000FF"/>
                </a:solidFill>
              </a:rPr>
              <a:t>提示</a:t>
            </a:r>
            <a:r>
              <a:rPr lang="en-US" altLang="zh-CN" dirty="0">
                <a:solidFill>
                  <a:srgbClr val="0000FF"/>
                </a:solidFill>
              </a:rPr>
              <a:t>:</a:t>
            </a:r>
          </a:p>
          <a:p>
            <a:r>
              <a:rPr lang="en-US" altLang="zh-CN" dirty="0">
                <a:solidFill>
                  <a:srgbClr val="0000FF"/>
                </a:solidFill>
              </a:rPr>
              <a:t>Router1</a:t>
            </a:r>
            <a:r>
              <a:rPr lang="zh-CN" altLang="en-US" dirty="0">
                <a:solidFill>
                  <a:srgbClr val="0000FF"/>
                </a:solidFill>
              </a:rPr>
              <a:t>和</a:t>
            </a:r>
            <a:r>
              <a:rPr lang="en-US" altLang="zh-CN" dirty="0">
                <a:solidFill>
                  <a:srgbClr val="0000FF"/>
                </a:solidFill>
              </a:rPr>
              <a:t>Switch2</a:t>
            </a:r>
            <a:r>
              <a:rPr lang="zh-CN" altLang="en-US" dirty="0">
                <a:solidFill>
                  <a:srgbClr val="0000FF"/>
                </a:solidFill>
              </a:rPr>
              <a:t>是否有有所有网络的路由？</a:t>
            </a:r>
          </a:p>
        </p:txBody>
      </p:sp>
    </p:spTree>
    <p:extLst>
      <p:ext uri="{BB962C8B-B14F-4D97-AF65-F5344CB8AC3E}">
        <p14:creationId xmlns:p14="http://schemas.microsoft.com/office/powerpoint/2010/main" val="415262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3E9930-DAE2-4B20-876C-E984F28A3D83}"/>
              </a:ext>
            </a:extLst>
          </p:cNvPr>
          <p:cNvSpPr>
            <a:spLocks noGrp="1"/>
          </p:cNvSpPr>
          <p:nvPr>
            <p:ph idx="1"/>
          </p:nvPr>
        </p:nvSpPr>
        <p:spPr>
          <a:xfrm>
            <a:off x="457200" y="618068"/>
            <a:ext cx="8229600" cy="5474758"/>
          </a:xfrm>
          <a:solidFill>
            <a:schemeClr val="tx1"/>
          </a:solidFill>
        </p:spPr>
        <p:txBody>
          <a:bodyPr/>
          <a:lstStyle/>
          <a:p>
            <a:pPr marL="400050" indent="-285750">
              <a:spcBef>
                <a:spcPts val="0"/>
              </a:spcBef>
              <a:spcAft>
                <a:spcPts val="0"/>
              </a:spcAft>
            </a:pPr>
            <a:r>
              <a:rPr lang="zh-CN" altLang="en-US" b="1" dirty="0">
                <a:solidFill>
                  <a:schemeClr val="bg1"/>
                </a:solidFill>
                <a:latin typeface="+mn-lt"/>
                <a:ea typeface="宋体" panose="02010600030101010101" pitchFamily="2" charset="-122"/>
                <a:cs typeface="Times New Roman" panose="02020603050405020304" pitchFamily="18" charset="0"/>
              </a:rPr>
              <a:t>路由器</a:t>
            </a:r>
            <a:r>
              <a:rPr lang="en-US" altLang="zh-CN" b="1" dirty="0">
                <a:solidFill>
                  <a:schemeClr val="bg1"/>
                </a:solidFill>
                <a:latin typeface="+mn-lt"/>
                <a:ea typeface="宋体" panose="02010600030101010101" pitchFamily="2" charset="-122"/>
                <a:cs typeface="Times New Roman" panose="02020603050405020304" pitchFamily="18" charset="0"/>
              </a:rPr>
              <a:t>Router1</a:t>
            </a:r>
            <a:r>
              <a:rPr lang="zh-CN" altLang="en-US" b="1" dirty="0">
                <a:solidFill>
                  <a:schemeClr val="bg1"/>
                </a:solidFill>
                <a:latin typeface="+mn-lt"/>
                <a:ea typeface="宋体" panose="02010600030101010101" pitchFamily="2" charset="-122"/>
                <a:cs typeface="Times New Roman" panose="02020603050405020304" pitchFamily="18" charset="0"/>
              </a:rPr>
              <a:t>的接口配置</a:t>
            </a: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a:t>
            </a:r>
            <a:r>
              <a:rPr lang="en-US" altLang="zh-CN" sz="1800" b="1" dirty="0" err="1">
                <a:solidFill>
                  <a:srgbClr val="FFFF00"/>
                </a:solidFill>
                <a:latin typeface="+mn-lt"/>
              </a:rPr>
              <a:t>huawei</a:t>
            </a:r>
            <a:r>
              <a:rPr lang="en-US" altLang="zh-CN" sz="1800" b="1" dirty="0">
                <a:solidFill>
                  <a:srgbClr val="FFFF00"/>
                </a:solidFill>
                <a:latin typeface="+mn-lt"/>
              </a:rPr>
              <a:t>&gt;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a:t>
            </a:r>
            <a:r>
              <a:rPr lang="en-US" altLang="zh-CN" sz="1800" b="1" dirty="0" err="1">
                <a:solidFill>
                  <a:srgbClr val="FFFF00"/>
                </a:solidFill>
                <a:latin typeface="+mn-lt"/>
              </a:rPr>
              <a:t>huawei</a:t>
            </a:r>
            <a:r>
              <a:rPr lang="en-US" altLang="zh-CN" sz="1800" b="1" dirty="0">
                <a:solidFill>
                  <a:srgbClr val="FFFF00"/>
                </a:solidFill>
                <a:latin typeface="+mn-lt"/>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sysname</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Router1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修改设备名称</a:t>
            </a:r>
            <a:endParaRPr lang="zh-CN" altLang="en-US" sz="1800" b="1"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enable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使能</a:t>
            </a:r>
            <a:r>
              <a:rPr lang="en-US" altLang="zh-CN" sz="1800" b="1" kern="0" dirty="0" err="1">
                <a:solidFill>
                  <a:schemeClr val="bg1"/>
                </a:solidFill>
                <a:effectLst/>
                <a:latin typeface="Arial" panose="020B0604020202020204" pitchFamily="34" charset="0"/>
                <a:ea typeface="宋体" panose="02010600030101010101" pitchFamily="2" charset="-122"/>
                <a:cs typeface="Arial" panose="020B0604020202020204" pitchFamily="34" charset="0"/>
              </a:rPr>
              <a:t>lldp</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功能，便于查邻居设备</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[Router1]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dhcp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enable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使能</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dhcp</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功能</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marR="0" indent="0" algn="l">
              <a:spcBef>
                <a:spcPts val="0"/>
              </a:spcBef>
              <a:spcAft>
                <a:spcPts val="0"/>
              </a:spcAft>
              <a:buNone/>
            </a:pPr>
            <a:endParaRPr lang="zh-CN" altLang="en-US" sz="18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g0/0/10</a:t>
            </a:r>
          </a:p>
          <a:p>
            <a:pPr marL="114300" marR="0" indent="0" algn="l">
              <a:spcBef>
                <a:spcPts val="0"/>
              </a:spcBef>
              <a:spcAft>
                <a:spcPts val="0"/>
              </a:spcAft>
              <a:buNone/>
            </a:pPr>
            <a:r>
              <a:rPr lang="en-US" altLang="zh-CN" sz="1800" b="1" dirty="0">
                <a:solidFill>
                  <a:srgbClr val="FFFF00"/>
                </a:solidFill>
                <a:latin typeface="+mn-lt"/>
              </a:rPr>
              <a:t>[Router1-GigabitEthernet0/0/10]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192.168.1.1 255.255.255.0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g0/0/10</a:t>
            </a:r>
            <a:r>
              <a:rPr lang="zh-CN" altLang="en-US" sz="1800" b="1" dirty="0">
                <a:solidFill>
                  <a:schemeClr val="bg1"/>
                </a:solidFill>
                <a:latin typeface="+mn-lt"/>
                <a:ea typeface="宋体" panose="02010600030101010101" pitchFamily="2" charset="-122"/>
                <a:cs typeface="Times New Roman" panose="02020603050405020304" pitchFamily="18" charset="0"/>
              </a:rPr>
              <a:t>的</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zh-CN" altLang="en-US" sz="1800" b="1" dirty="0">
                <a:solidFill>
                  <a:schemeClr val="bg1"/>
                </a:solidFill>
                <a:latin typeface="+mn-lt"/>
                <a:ea typeface="宋体" panose="02010600030101010101" pitchFamily="2" charset="-122"/>
                <a:cs typeface="Times New Roman" panose="02020603050405020304" pitchFamily="18" charset="0"/>
              </a:rPr>
              <a:t>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[Router1-GigabitEthernet0/0/10]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p>
          <a:p>
            <a:pPr marL="114300" marR="0" indent="0" algn="l">
              <a:spcBef>
                <a:spcPts val="0"/>
              </a:spcBef>
              <a:spcAft>
                <a:spcPts val="0"/>
              </a:spcAft>
              <a:buNone/>
            </a:pPr>
            <a:r>
              <a:rPr lang="en-US" altLang="zh-CN" sz="1800" b="1" dirty="0">
                <a:solidFill>
                  <a:srgbClr val="FFFF00"/>
                </a:solidFill>
                <a:latin typeface="+mn-lt"/>
              </a:rPr>
              <a:t>[Router1] </a:t>
            </a:r>
            <a:r>
              <a:rPr lang="en-US" altLang="zh-CN" sz="1800" b="1" kern="0" dirty="0">
                <a:solidFill>
                  <a:schemeClr val="bg1"/>
                </a:solidFill>
                <a:effectLst/>
                <a:latin typeface="+mn-lt"/>
                <a:ea typeface="宋体" panose="02010600030101010101" pitchFamily="2" charset="-122"/>
                <a:cs typeface="Times New Roman" panose="02020603050405020304" pitchFamily="18" charset="0"/>
              </a:rPr>
              <a:t>int g0/0/9</a:t>
            </a:r>
          </a:p>
          <a:p>
            <a:pPr marL="114300" marR="0" indent="0" algn="l">
              <a:spcBef>
                <a:spcPts val="0"/>
              </a:spcBef>
              <a:spcAft>
                <a:spcPts val="0"/>
              </a:spcAft>
              <a:buNone/>
            </a:pPr>
            <a:r>
              <a:rPr lang="en-US" altLang="zh-CN" sz="1800" b="1" dirty="0">
                <a:solidFill>
                  <a:srgbClr val="FFFF00"/>
                </a:solidFill>
                <a:latin typeface="+mn-lt"/>
              </a:rPr>
              <a:t>[Router1-GigabitEthernet0/0/9] </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en-US" altLang="zh-CN" sz="1800" b="1" dirty="0">
                <a:solidFill>
                  <a:schemeClr val="bg1"/>
                </a:solidFill>
                <a:latin typeface="+mn-lt"/>
                <a:ea typeface="宋体" panose="02010600030101010101" pitchFamily="2" charset="-122"/>
                <a:cs typeface="Times New Roman" panose="02020603050405020304" pitchFamily="18" charset="0"/>
              </a:rPr>
              <a:t> address 192.168.4.1 255.255.255.0  //</a:t>
            </a:r>
            <a:r>
              <a:rPr lang="zh-CN" altLang="en-US" sz="1800" b="1" dirty="0">
                <a:solidFill>
                  <a:schemeClr val="bg1"/>
                </a:solidFill>
                <a:latin typeface="+mn-lt"/>
                <a:ea typeface="宋体" panose="02010600030101010101" pitchFamily="2" charset="-122"/>
                <a:cs typeface="Times New Roman" panose="02020603050405020304" pitchFamily="18" charset="0"/>
              </a:rPr>
              <a:t>设置</a:t>
            </a:r>
            <a:r>
              <a:rPr lang="en-US" altLang="zh-CN" sz="1800" b="1" dirty="0">
                <a:solidFill>
                  <a:schemeClr val="bg1"/>
                </a:solidFill>
                <a:latin typeface="+mn-lt"/>
                <a:ea typeface="宋体" panose="02010600030101010101" pitchFamily="2" charset="-122"/>
                <a:cs typeface="Times New Roman" panose="02020603050405020304" pitchFamily="18" charset="0"/>
              </a:rPr>
              <a:t>g0/0/10</a:t>
            </a:r>
            <a:r>
              <a:rPr lang="zh-CN" altLang="en-US" sz="1800" b="1" dirty="0">
                <a:solidFill>
                  <a:schemeClr val="bg1"/>
                </a:solidFill>
                <a:latin typeface="+mn-lt"/>
                <a:ea typeface="宋体" panose="02010600030101010101" pitchFamily="2" charset="-122"/>
                <a:cs typeface="Times New Roman" panose="02020603050405020304" pitchFamily="18" charset="0"/>
              </a:rPr>
              <a:t>的</a:t>
            </a:r>
            <a:r>
              <a:rPr lang="en-US" altLang="zh-CN" sz="1800" b="1" dirty="0" err="1">
                <a:solidFill>
                  <a:schemeClr val="bg1"/>
                </a:solidFill>
                <a:latin typeface="+mn-lt"/>
                <a:ea typeface="宋体" panose="02010600030101010101" pitchFamily="2" charset="-122"/>
                <a:cs typeface="Times New Roman" panose="02020603050405020304" pitchFamily="18" charset="0"/>
              </a:rPr>
              <a:t>ip</a:t>
            </a:r>
            <a:r>
              <a:rPr lang="zh-CN" altLang="en-US" sz="1800" b="1" dirty="0">
                <a:solidFill>
                  <a:schemeClr val="bg1"/>
                </a:solidFill>
                <a:latin typeface="+mn-lt"/>
                <a:ea typeface="宋体" panose="02010600030101010101" pitchFamily="2" charset="-122"/>
                <a:cs typeface="Times New Roman" panose="02020603050405020304" pitchFamily="18" charset="0"/>
              </a:rPr>
              <a:t>地址</a:t>
            </a:r>
            <a:endParaRPr lang="en-US" altLang="zh-CN" sz="1800" b="1" dirty="0">
              <a:solidFill>
                <a:schemeClr val="bg1"/>
              </a:solidFill>
              <a:latin typeface="+mn-lt"/>
              <a:ea typeface="宋体" panose="02010600030101010101" pitchFamily="2" charset="-122"/>
              <a:cs typeface="Times New Roman" panose="02020603050405020304" pitchFamily="18" charset="0"/>
            </a:endParaRPr>
          </a:p>
          <a:p>
            <a:pPr marL="114300" indent="0">
              <a:spcBef>
                <a:spcPts val="0"/>
              </a:spcBef>
              <a:spcAft>
                <a:spcPts val="0"/>
              </a:spcAft>
              <a:buNone/>
            </a:pPr>
            <a:r>
              <a:rPr lang="en-US" altLang="zh-CN" sz="1800" b="1" dirty="0">
                <a:solidFill>
                  <a:srgbClr val="FFFF00"/>
                </a:solidFill>
                <a:latin typeface="+mn-lt"/>
              </a:rPr>
              <a:t>[Router1-GigabitEthernet0/0/9] </a:t>
            </a:r>
            <a:r>
              <a:rPr lang="en-US" altLang="zh-CN" sz="1800" b="1" dirty="0">
                <a:solidFill>
                  <a:schemeClr val="bg1"/>
                </a:solidFill>
                <a:effectLst/>
                <a:latin typeface="+mn-lt"/>
                <a:ea typeface="宋体" panose="02010600030101010101" pitchFamily="2" charset="-122"/>
                <a:cs typeface="Times New Roman" panose="02020603050405020304" pitchFamily="18" charset="0"/>
              </a:rPr>
              <a:t>quit</a:t>
            </a:r>
          </a:p>
          <a:p>
            <a:pPr marL="0" indent="0" algn="just">
              <a:spcBef>
                <a:spcPts val="0"/>
              </a:spcBef>
              <a:spcAft>
                <a:spcPts val="0"/>
              </a:spcAft>
              <a:buNone/>
            </a:pPr>
            <a:r>
              <a:rPr lang="en-US" altLang="zh-CN" sz="1800" b="1" dirty="0">
                <a:solidFill>
                  <a:srgbClr val="FFFF00"/>
                </a:solidFill>
                <a:latin typeface="+mn-lt"/>
              </a:rPr>
              <a:t>  [Router1] </a:t>
            </a:r>
            <a:r>
              <a:rPr lang="en-US" altLang="zh-CN" sz="1800" b="1" dirty="0">
                <a:solidFill>
                  <a:schemeClr val="bg1"/>
                </a:solidFill>
                <a:latin typeface="+mn-lt"/>
              </a:rPr>
              <a:t>dis </a:t>
            </a:r>
            <a:r>
              <a:rPr lang="en-US" altLang="zh-CN" sz="1800" b="1" dirty="0" err="1">
                <a:solidFill>
                  <a:schemeClr val="bg1"/>
                </a:solidFill>
                <a:latin typeface="+mn-lt"/>
              </a:rPr>
              <a:t>ip</a:t>
            </a:r>
            <a:r>
              <a:rPr lang="en-US" altLang="zh-CN" sz="1800" b="1" dirty="0">
                <a:solidFill>
                  <a:schemeClr val="bg1"/>
                </a:solidFill>
                <a:latin typeface="+mn-lt"/>
              </a:rPr>
              <a:t> int b   //</a:t>
            </a:r>
            <a:r>
              <a:rPr lang="zh-CN" altLang="en-US" sz="1800" b="1" dirty="0">
                <a:solidFill>
                  <a:schemeClr val="bg1"/>
                </a:solidFill>
                <a:latin typeface="+mn-lt"/>
              </a:rPr>
              <a:t>查看接口的</a:t>
            </a:r>
            <a:r>
              <a:rPr lang="en-US" altLang="zh-CN" sz="1800" b="1" dirty="0" err="1">
                <a:solidFill>
                  <a:schemeClr val="bg1"/>
                </a:solidFill>
                <a:latin typeface="+mn-lt"/>
              </a:rPr>
              <a:t>ip</a:t>
            </a:r>
            <a:r>
              <a:rPr lang="zh-CN" altLang="en-US" sz="1800" b="1" dirty="0">
                <a:solidFill>
                  <a:schemeClr val="bg1"/>
                </a:solidFill>
                <a:latin typeface="+mn-lt"/>
              </a:rPr>
              <a:t>设置情况</a:t>
            </a:r>
            <a:endParaRPr lang="en-US" altLang="zh-CN" sz="1800" b="1" kern="0" dirty="0">
              <a:solidFill>
                <a:schemeClr val="bg1"/>
              </a:solidFill>
              <a:effectLst/>
              <a:latin typeface="+mn-lt"/>
              <a:ea typeface="宋体" panose="02010600030101010101" pitchFamily="2" charset="-122"/>
              <a:cs typeface="Times New Roman" panose="02020603050405020304" pitchFamily="18" charset="0"/>
            </a:endParaRPr>
          </a:p>
          <a:p>
            <a:pPr marL="0" marR="0" indent="0" algn="just">
              <a:spcBef>
                <a:spcPts val="0"/>
              </a:spcBef>
              <a:spcAft>
                <a:spcPts val="0"/>
              </a:spcAft>
              <a:buNone/>
            </a:pP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49E720D1-6473-4D78-B3AB-5045FDBC1A10}"/>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1295B376-F830-49AC-B214-9F4883FBE66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E436AF0A-3BB6-4698-AC87-2333139A836C}"/>
              </a:ext>
            </a:extLst>
          </p:cNvPr>
          <p:cNvSpPr>
            <a:spLocks noGrp="1"/>
          </p:cNvSpPr>
          <p:nvPr>
            <p:ph type="ftr" sz="quarter" idx="11"/>
          </p:nvPr>
        </p:nvSpPr>
        <p:spPr/>
        <p:txBody>
          <a:bodyPr/>
          <a:lstStyle/>
          <a:p>
            <a:fld id="{5EA0CBFB-73B9-4F45-8B28-D656C9FE4955}" type="slidenum">
              <a:rPr lang="en-US" altLang="zh-CN" smtClean="0"/>
              <a:pPr/>
              <a:t>61</a:t>
            </a:fld>
            <a:endParaRPr lang="en-US" altLang="zh-CN" dirty="0"/>
          </a:p>
        </p:txBody>
      </p:sp>
    </p:spTree>
    <p:extLst>
      <p:ext uri="{BB962C8B-B14F-4D97-AF65-F5344CB8AC3E}">
        <p14:creationId xmlns:p14="http://schemas.microsoft.com/office/powerpoint/2010/main" val="36108385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62</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网络拓扑</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508DE28A-FE65-48E1-BB54-B71499E70CB7}"/>
              </a:ext>
            </a:extLst>
          </p:cNvPr>
          <p:cNvPicPr>
            <a:picLocks noChangeAspect="1"/>
          </p:cNvPicPr>
          <p:nvPr/>
        </p:nvPicPr>
        <p:blipFill>
          <a:blip r:embed="rId3"/>
          <a:stretch>
            <a:fillRect/>
          </a:stretch>
        </p:blipFill>
        <p:spPr>
          <a:xfrm>
            <a:off x="1259632" y="1439351"/>
            <a:ext cx="6336704" cy="4859056"/>
          </a:xfrm>
          <a:prstGeom prst="rect">
            <a:avLst/>
          </a:prstGeom>
        </p:spPr>
      </p:pic>
    </p:spTree>
    <p:extLst>
      <p:ext uri="{BB962C8B-B14F-4D97-AF65-F5344CB8AC3E}">
        <p14:creationId xmlns:p14="http://schemas.microsoft.com/office/powerpoint/2010/main" val="273279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428625" y="71438"/>
            <a:ext cx="6215063" cy="357187"/>
          </a:xfrm>
        </p:spPr>
        <p:txBody>
          <a:bodyPr rtlCol="0">
            <a:normAutofit fontScale="90000"/>
          </a:bodyPr>
          <a:lstStyle/>
          <a:p>
            <a:pPr eaLnBrk="1" hangingPunct="1">
              <a:defRPr/>
            </a:pPr>
            <a:r>
              <a:rPr lang="zh-CN" altLang="en-US" dirty="0"/>
              <a:t>组网实验</a:t>
            </a:r>
            <a:r>
              <a:rPr lang="en-US" altLang="zh-CN" dirty="0"/>
              <a:t>——</a:t>
            </a:r>
            <a:r>
              <a:rPr lang="zh-CN" altLang="en-US" dirty="0"/>
              <a:t>第三阶段</a:t>
            </a:r>
          </a:p>
        </p:txBody>
      </p:sp>
      <p:sp>
        <p:nvSpPr>
          <p:cNvPr id="4" name="日期占位符 3"/>
          <p:cNvSpPr>
            <a:spLocks noGrp="1"/>
          </p:cNvSpPr>
          <p:nvPr>
            <p:ph type="dt" sz="quarter" idx="10"/>
          </p:nvPr>
        </p:nvSpPr>
        <p:spPr/>
        <p:txBody>
          <a:bodyPr/>
          <a:lstStyle/>
          <a:p>
            <a:pPr>
              <a:defRPr/>
            </a:pPr>
            <a:fld id="{5335521E-5D62-4AB1-898B-066A5FB76C63}" type="datetime2">
              <a:rPr lang="zh-CN" altLang="en-US"/>
              <a:pPr>
                <a:defRPr/>
              </a:pPr>
              <a:t>2020年12月14日</a:t>
            </a:fld>
            <a:endParaRPr lang="zh-CN" altLang="zh-CN"/>
          </a:p>
        </p:txBody>
      </p:sp>
      <p:sp>
        <p:nvSpPr>
          <p:cNvPr id="5" name="页脚占位符 4"/>
          <p:cNvSpPr>
            <a:spLocks noGrp="1"/>
          </p:cNvSpPr>
          <p:nvPr>
            <p:ph type="ftr" sz="quarter" idx="11"/>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FD310E-CBD1-4857-8BC4-FEFCF4012FCD}" type="slidenum">
              <a:rPr lang="en-US" altLang="zh-CN">
                <a:latin typeface="Garamond" panose="02020404030301010803" pitchFamily="18" charset="0"/>
              </a:rPr>
              <a:pPr eaLnBrk="1" hangingPunct="1"/>
              <a:t>63</a:t>
            </a:fld>
            <a:endParaRPr lang="en-US" altLang="zh-CN" dirty="0">
              <a:latin typeface="Garamond" panose="02020404030301010803" pitchFamily="18" charset="0"/>
            </a:endParaRPr>
          </a:p>
        </p:txBody>
      </p:sp>
      <p:grpSp>
        <p:nvGrpSpPr>
          <p:cNvPr id="2" name="组合 7"/>
          <p:cNvGrpSpPr>
            <a:grpSpLocks/>
          </p:cNvGrpSpPr>
          <p:nvPr/>
        </p:nvGrpSpPr>
        <p:grpSpPr bwMode="auto">
          <a:xfrm>
            <a:off x="457200" y="1124744"/>
            <a:ext cx="8291264" cy="5118895"/>
            <a:chOff x="0" y="401993"/>
            <a:chExt cx="14828203" cy="1625400"/>
          </a:xfrm>
        </p:grpSpPr>
        <p:sp>
          <p:nvSpPr>
            <p:cNvPr id="18" name="矩形 17"/>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1"/>
              <a:endParaRPr lang="en-US" altLang="zh-CN" sz="3200" dirty="0">
                <a:ea typeface="楷体" panose="02010609060101010101" pitchFamily="49" charset="-122"/>
                <a:cs typeface="Arial" panose="020B0604020202020204" pitchFamily="34" charset="0"/>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003319"/>
                  </a:solidFill>
                  <a:latin typeface="微软雅黑" pitchFamily="34" charset="-122"/>
                  <a:ea typeface="微软雅黑" pitchFamily="34" charset="-122"/>
                </a:rPr>
                <a:t>测试</a:t>
              </a:r>
              <a:r>
                <a:rPr lang="en-US" altLang="zh-CN" sz="2800" dirty="0">
                  <a:solidFill>
                    <a:srgbClr val="003319"/>
                  </a:solidFill>
                  <a:latin typeface="微软雅黑" pitchFamily="34" charset="-122"/>
                  <a:ea typeface="微软雅黑" pitchFamily="34" charset="-122"/>
                </a:rPr>
                <a:t>PC</a:t>
              </a:r>
              <a:r>
                <a:rPr lang="zh-CN" altLang="en-US" sz="2800" dirty="0">
                  <a:solidFill>
                    <a:srgbClr val="003319"/>
                  </a:solidFill>
                  <a:latin typeface="微软雅黑" pitchFamily="34" charset="-122"/>
                  <a:ea typeface="微软雅黑" pitchFamily="34" charset="-122"/>
                </a:rPr>
                <a:t>机和</a:t>
              </a:r>
              <a:r>
                <a:rPr lang="en-US" altLang="zh-CN" sz="2800" dirty="0">
                  <a:solidFill>
                    <a:srgbClr val="003319"/>
                  </a:solidFill>
                  <a:latin typeface="微软雅黑" pitchFamily="34" charset="-122"/>
                  <a:ea typeface="微软雅黑" pitchFamily="34" charset="-122"/>
                </a:rPr>
                <a:t>Router1</a:t>
              </a:r>
              <a:r>
                <a:rPr lang="zh-CN" altLang="en-US" sz="2800" dirty="0">
                  <a:solidFill>
                    <a:srgbClr val="003319"/>
                  </a:solidFill>
                  <a:latin typeface="微软雅黑" pitchFamily="34" charset="-122"/>
                  <a:ea typeface="微软雅黑" pitchFamily="34" charset="-122"/>
                </a:rPr>
                <a:t>的连通性</a:t>
              </a:r>
              <a:endParaRPr lang="en-US" altLang="zh-CN" sz="2800" dirty="0">
                <a:solidFill>
                  <a:srgbClr val="003319"/>
                </a:solidFill>
                <a:latin typeface="微软雅黑" pitchFamily="34" charset="-122"/>
                <a:ea typeface="微软雅黑" pitchFamily="34" charset="-122"/>
              </a:endParaRPr>
            </a:p>
            <a:p>
              <a:pPr marL="0" lvl="2">
                <a:lnSpc>
                  <a:spcPct val="150000"/>
                </a:lnSpc>
                <a:spcBef>
                  <a:spcPct val="20000"/>
                </a:spcBef>
                <a:buClr>
                  <a:schemeClr val="tx2"/>
                </a:buClr>
                <a:defRPr/>
              </a:pPr>
              <a:r>
                <a:rPr lang="en-US" altLang="zh-CN" sz="2800" dirty="0">
                  <a:solidFill>
                    <a:srgbClr val="003319"/>
                  </a:solidFill>
                  <a:latin typeface="微软雅黑" pitchFamily="34" charset="-122"/>
                  <a:ea typeface="微软雅黑" pitchFamily="34" charset="-122"/>
                </a:rPr>
                <a:t>     </a:t>
              </a:r>
              <a:r>
                <a:rPr lang="en-US" altLang="zh-CN" sz="2800" dirty="0">
                  <a:solidFill>
                    <a:srgbClr val="FF0000"/>
                  </a:solidFill>
                  <a:latin typeface="微软雅黑" pitchFamily="34" charset="-122"/>
                  <a:ea typeface="微软雅黑" pitchFamily="34" charset="-122"/>
                </a:rPr>
                <a:t>PC1-Router1</a:t>
              </a:r>
              <a:r>
                <a:rPr lang="zh-CN" altLang="en-US" sz="2800" dirty="0">
                  <a:solidFill>
                    <a:srgbClr val="FF0000"/>
                  </a:solidFill>
                  <a:latin typeface="微软雅黑" pitchFamily="34" charset="-122"/>
                  <a:ea typeface="微软雅黑" pitchFamily="34" charset="-122"/>
                </a:rPr>
                <a:t>？</a:t>
              </a:r>
              <a:endParaRPr lang="en-US" altLang="zh-CN" sz="2800" dirty="0">
                <a:solidFill>
                  <a:srgbClr val="FF0000"/>
                </a:solidFill>
                <a:latin typeface="微软雅黑" pitchFamily="34" charset="-122"/>
                <a:ea typeface="微软雅黑" pitchFamily="34" charset="-122"/>
              </a:endParaRPr>
            </a:p>
            <a:p>
              <a:pPr marL="34290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itchFamily="34" charset="-122"/>
                  <a:ea typeface="微软雅黑" pitchFamily="34" charset="-122"/>
                </a:rPr>
                <a:t> </a:t>
              </a:r>
              <a:r>
                <a:rPr lang="zh-CN" altLang="en-US" sz="2800" dirty="0">
                  <a:solidFill>
                    <a:srgbClr val="003319"/>
                  </a:solidFill>
                  <a:latin typeface="微软雅黑" pitchFamily="34" charset="-122"/>
                  <a:ea typeface="微软雅黑" pitchFamily="34" charset="-122"/>
                </a:rPr>
                <a:t>检查路由表</a:t>
              </a:r>
              <a:endParaRPr lang="en-US" altLang="zh-CN" sz="2800" dirty="0">
                <a:solidFill>
                  <a:srgbClr val="003319"/>
                </a:solidFill>
                <a:latin typeface="微软雅黑" pitchFamily="34" charset="-122"/>
                <a:ea typeface="微软雅黑" pitchFamily="34" charset="-122"/>
              </a:endParaRPr>
            </a:p>
            <a:p>
              <a:pPr eaLnBrk="1" hangingPunct="1">
                <a:lnSpc>
                  <a:spcPct val="150000"/>
                </a:lnSpc>
                <a:defRPr/>
              </a:pPr>
              <a:r>
                <a:rPr lang="zh-CN" altLang="en-US" sz="2000" dirty="0"/>
                <a:t>     </a:t>
              </a:r>
              <a:r>
                <a:rPr lang="en-US" altLang="zh-CN" sz="2000" dirty="0"/>
                <a:t>1</a:t>
              </a:r>
              <a:r>
                <a:rPr lang="zh-CN" altLang="en-US" sz="2000" dirty="0"/>
                <a:t>）</a:t>
              </a:r>
              <a:r>
                <a:rPr lang="en-US" altLang="zh-CN" sz="2000" dirty="0"/>
                <a:t>PC1-</a:t>
              </a:r>
              <a:r>
                <a:rPr lang="en-US" altLang="zh-CN" sz="2000" dirty="0">
                  <a:sym typeface="Wingdings" panose="05000000000000000000" pitchFamily="2" charset="2"/>
                </a:rPr>
                <a:t>Router1(192.168.2.2-</a:t>
              </a:r>
              <a:r>
                <a:rPr lang="en-US" altLang="zh-CN" sz="2000" dirty="0">
                  <a:solidFill>
                    <a:srgbClr val="FF0000"/>
                  </a:solidFill>
                  <a:sym typeface="Wingdings" panose="05000000000000000000" pitchFamily="2" charset="2"/>
                </a:rPr>
                <a:t>192.168.1.1</a:t>
              </a:r>
              <a:r>
                <a:rPr lang="en-US" altLang="zh-CN" sz="2000" dirty="0">
                  <a:sym typeface="Wingdings" panose="05000000000000000000" pitchFamily="2" charset="2"/>
                </a:rPr>
                <a:t>)</a:t>
              </a:r>
            </a:p>
            <a:p>
              <a:pPr eaLnBrk="1" hangingPunct="1">
                <a:lnSpc>
                  <a:spcPct val="150000"/>
                </a:lnSpc>
                <a:defRPr/>
              </a:pPr>
              <a:r>
                <a:rPr lang="en-US" altLang="zh-CN" sz="2000" dirty="0">
                  <a:sym typeface="Wingdings" panose="05000000000000000000" pitchFamily="2" charset="2"/>
                </a:rPr>
                <a:t>     2) Router2-&gt;PC1 </a:t>
              </a:r>
              <a:r>
                <a:rPr lang="zh-CN" altLang="en-US" sz="2000" dirty="0">
                  <a:sym typeface="Wingdings" panose="05000000000000000000" pitchFamily="2" charset="2"/>
                </a:rPr>
                <a:t>（</a:t>
              </a:r>
              <a:r>
                <a:rPr lang="en-US" altLang="zh-CN" sz="2000" dirty="0">
                  <a:sym typeface="Wingdings" panose="05000000000000000000" pitchFamily="2" charset="2"/>
                </a:rPr>
                <a:t>192.168.1.1</a:t>
              </a:r>
              <a:r>
                <a:rPr lang="en-US" altLang="zh-CN" sz="2000" dirty="0">
                  <a:solidFill>
                    <a:srgbClr val="FF0000"/>
                  </a:solidFill>
                  <a:sym typeface="Wingdings" panose="05000000000000000000" pitchFamily="2" charset="2"/>
                </a:rPr>
                <a:t>192.168.2.2</a:t>
              </a:r>
              <a:r>
                <a:rPr lang="zh-CN" altLang="en-US" sz="2000" dirty="0">
                  <a:sym typeface="Wingdings" panose="05000000000000000000" pitchFamily="2" charset="2"/>
                </a:rPr>
                <a:t>）</a:t>
              </a:r>
              <a:endParaRPr lang="en-US" altLang="zh-CN" sz="2000" dirty="0">
                <a:sym typeface="Wingdings" panose="05000000000000000000" pitchFamily="2" charset="2"/>
              </a:endParaRPr>
            </a:p>
            <a:p>
              <a:pPr eaLnBrk="1" hangingPunct="1">
                <a:lnSpc>
                  <a:spcPct val="150000"/>
                </a:lnSpc>
                <a:defRPr/>
              </a:pPr>
              <a:endParaRPr lang="en-US" altLang="zh-CN" dirty="0">
                <a:sym typeface="Wingdings" panose="05000000000000000000" pitchFamily="2" charset="2"/>
              </a:endParaRPr>
            </a:p>
            <a:p>
              <a:pPr eaLnBrk="1" hangingPunct="1">
                <a:lnSpc>
                  <a:spcPct val="150000"/>
                </a:lnSpc>
                <a:defRPr/>
              </a:pPr>
              <a:endParaRPr lang="zh-CN" altLang="en-US" dirty="0"/>
            </a:p>
          </p:txBody>
        </p:sp>
        <p:sp>
          <p:nvSpPr>
            <p:cNvPr id="19" name="矩形 18"/>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3" name="组合 8"/>
          <p:cNvGrpSpPr>
            <a:grpSpLocks/>
          </p:cNvGrpSpPr>
          <p:nvPr/>
        </p:nvGrpSpPr>
        <p:grpSpPr bwMode="auto">
          <a:xfrm>
            <a:off x="899592" y="783193"/>
            <a:ext cx="4495725" cy="708165"/>
            <a:chOff x="446403" y="-380401"/>
            <a:chExt cx="5760720" cy="708620"/>
          </a:xfrm>
        </p:grpSpPr>
        <p:sp>
          <p:nvSpPr>
            <p:cNvPr id="16" name="圆角矩形 15"/>
            <p:cNvSpPr/>
            <p:nvPr/>
          </p:nvSpPr>
          <p:spPr>
            <a:xfrm>
              <a:off x="446403" y="-380401"/>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7" name="圆角矩形 6"/>
            <p:cNvSpPr/>
            <p:nvPr/>
          </p:nvSpPr>
          <p:spPr>
            <a:xfrm>
              <a:off x="446403" y="-310366"/>
              <a:ext cx="5690873"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路由器静态路由配置</a:t>
              </a:r>
              <a:endParaRPr lang="zh-CN" sz="2400" dirty="0">
                <a:latin typeface="微软雅黑" pitchFamily="34" charset="-122"/>
                <a:ea typeface="微软雅黑" pitchFamily="34" charset="-122"/>
              </a:endParaRPr>
            </a:p>
          </p:txBody>
        </p:sp>
      </p:grpSp>
    </p:spTree>
    <p:extLst>
      <p:ext uri="{BB962C8B-B14F-4D97-AF65-F5344CB8AC3E}">
        <p14:creationId xmlns:p14="http://schemas.microsoft.com/office/powerpoint/2010/main" val="2977715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3E9930-DAE2-4B20-876C-E984F28A3D83}"/>
              </a:ext>
            </a:extLst>
          </p:cNvPr>
          <p:cNvSpPr>
            <a:spLocks noGrp="1"/>
          </p:cNvSpPr>
          <p:nvPr>
            <p:ph idx="1"/>
          </p:nvPr>
        </p:nvSpPr>
        <p:spPr>
          <a:xfrm>
            <a:off x="457200" y="618068"/>
            <a:ext cx="8229600" cy="5474758"/>
          </a:xfrm>
          <a:solidFill>
            <a:schemeClr val="tx1"/>
          </a:solidFill>
        </p:spPr>
        <p:txBody>
          <a:bodyPr/>
          <a:lstStyle/>
          <a:p>
            <a:pPr marL="400050" indent="-285750">
              <a:spcBef>
                <a:spcPts val="0"/>
              </a:spcBef>
              <a:spcAft>
                <a:spcPts val="0"/>
              </a:spcAft>
            </a:pPr>
            <a:r>
              <a:rPr lang="zh-CN" altLang="en-US" b="1" dirty="0">
                <a:solidFill>
                  <a:schemeClr val="bg1"/>
                </a:solidFill>
                <a:latin typeface="+mn-lt"/>
                <a:ea typeface="宋体" panose="02010600030101010101" pitchFamily="2" charset="-122"/>
                <a:cs typeface="Times New Roman" panose="02020603050405020304" pitchFamily="18" charset="0"/>
              </a:rPr>
              <a:t>路由器</a:t>
            </a:r>
            <a:r>
              <a:rPr lang="en-US" altLang="zh-CN" b="1" dirty="0">
                <a:solidFill>
                  <a:schemeClr val="bg1"/>
                </a:solidFill>
                <a:latin typeface="+mn-lt"/>
                <a:ea typeface="宋体" panose="02010600030101010101" pitchFamily="2" charset="-122"/>
                <a:cs typeface="Times New Roman" panose="02020603050405020304" pitchFamily="18" charset="0"/>
              </a:rPr>
              <a:t>Router1</a:t>
            </a:r>
            <a:r>
              <a:rPr lang="zh-CN" altLang="en-US" b="1" dirty="0">
                <a:solidFill>
                  <a:schemeClr val="bg1"/>
                </a:solidFill>
                <a:latin typeface="+mn-lt"/>
                <a:ea typeface="宋体" panose="02010600030101010101" pitchFamily="2" charset="-122"/>
                <a:cs typeface="Times New Roman" panose="02020603050405020304" pitchFamily="18" charset="0"/>
              </a:rPr>
              <a:t>的静态路由配置</a:t>
            </a: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400050" indent="-285750">
              <a:spcBef>
                <a:spcPts val="0"/>
              </a:spcBef>
              <a:spcAft>
                <a:spcPts val="0"/>
              </a:spcAft>
            </a:pPr>
            <a:endParaRPr lang="en-US" altLang="zh-CN" b="1" dirty="0">
              <a:solidFill>
                <a:schemeClr val="bg1"/>
              </a:solidFill>
              <a:latin typeface="+mn-lt"/>
              <a:ea typeface="宋体" panose="02010600030101010101" pitchFamily="2" charset="-122"/>
              <a:cs typeface="Times New Roman" panose="02020603050405020304" pitchFamily="18" charset="0"/>
            </a:endParaRPr>
          </a:p>
          <a:p>
            <a:pPr marL="114300" marR="0" indent="0" algn="l">
              <a:spcBef>
                <a:spcPts val="0"/>
              </a:spcBef>
              <a:spcAft>
                <a:spcPts val="0"/>
              </a:spcAft>
              <a:buNone/>
            </a:pPr>
            <a:r>
              <a:rPr lang="en-US" altLang="zh-CN" sz="1800" b="1" dirty="0">
                <a:solidFill>
                  <a:srgbClr val="FFFF00"/>
                </a:solidFill>
                <a:latin typeface="+mn-lt"/>
              </a:rPr>
              <a:t>&lt;Router1&gt; </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sys</a:t>
            </a:r>
            <a:r>
              <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  //</a:t>
            </a:r>
            <a:r>
              <a:rPr lang="zh-CN" altLang="en-US"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rPr>
              <a:t>进入设备配置模式</a:t>
            </a:r>
            <a:endParaRPr lang="en-US" altLang="zh-CN" sz="1800" b="1" kern="0"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[Router1</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ip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route-static 192.168.2.0 192.168.1.2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添加到</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vlan2</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的路由</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r>
              <a:rPr lang="en-US" altLang="zh-CN" sz="1800" b="1" dirty="0">
                <a:solidFill>
                  <a:srgbClr val="FFFF00"/>
                </a:solidFill>
                <a:latin typeface="+mn-lt"/>
              </a:rPr>
              <a:t>[Router1</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a:t>
            </a:r>
            <a:r>
              <a:rPr lang="en-US" altLang="zh-CN" sz="1800" b="1" dirty="0" err="1">
                <a:solidFill>
                  <a:schemeClr val="bg1"/>
                </a:solidFill>
                <a:latin typeface="Arial" panose="020B0604020202020204" pitchFamily="34" charset="0"/>
                <a:ea typeface="宋体" panose="02010600030101010101" pitchFamily="2" charset="-122"/>
                <a:cs typeface="Arial" panose="020B0604020202020204" pitchFamily="34" charset="0"/>
              </a:rPr>
              <a:t>ip</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 route-static 192.168.3.0 192.168.1.2 //</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添加到</a:t>
            </a:r>
            <a:r>
              <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rPr>
              <a:t>vlan3</a:t>
            </a:r>
            <a:r>
              <a:rPr lang="zh-CN" altLang="en-US" sz="1800" b="1" dirty="0">
                <a:solidFill>
                  <a:schemeClr val="bg1"/>
                </a:solidFill>
                <a:latin typeface="Arial" panose="020B0604020202020204" pitchFamily="34" charset="0"/>
                <a:ea typeface="宋体" panose="02010600030101010101" pitchFamily="2" charset="-122"/>
                <a:cs typeface="Arial" panose="020B0604020202020204" pitchFamily="34" charset="0"/>
              </a:rPr>
              <a:t>的路由</a:t>
            </a: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114300" indent="0">
              <a:spcBef>
                <a:spcPts val="0"/>
              </a:spcBef>
              <a:spcAft>
                <a:spcPts val="0"/>
              </a:spcAft>
              <a:buNone/>
            </a:pPr>
            <a:endParaRPr lang="en-US" altLang="zh-CN" sz="1800" b="1" dirty="0">
              <a:solidFill>
                <a:schemeClr val="bg1"/>
              </a:solidFill>
              <a:latin typeface="Arial" panose="020B0604020202020204" pitchFamily="34" charset="0"/>
              <a:ea typeface="宋体" panose="02010600030101010101" pitchFamily="2" charset="-122"/>
              <a:cs typeface="Arial" panose="020B0604020202020204" pitchFamily="34" charset="0"/>
            </a:endParaRPr>
          </a:p>
          <a:p>
            <a:pPr marL="0" marR="0" indent="0" algn="just">
              <a:spcBef>
                <a:spcPts val="0"/>
              </a:spcBef>
              <a:spcAft>
                <a:spcPts val="0"/>
              </a:spcAft>
              <a:buNone/>
            </a:pPr>
            <a:endParaRPr lang="en-US" altLang="zh-CN" sz="1800" b="1" dirty="0">
              <a:solidFill>
                <a:srgbClr val="FFFF00"/>
              </a:solidFill>
              <a:latin typeface="+mn-lt"/>
            </a:endParaRPr>
          </a:p>
          <a:p>
            <a:pPr marL="114300" indent="0">
              <a:spcBef>
                <a:spcPts val="0"/>
              </a:spcBef>
              <a:spcAft>
                <a:spcPts val="0"/>
              </a:spcAft>
              <a:buNone/>
            </a:pPr>
            <a:endParaRPr lang="en-US" altLang="zh-CN" sz="1800" b="1" dirty="0">
              <a:solidFill>
                <a:srgbClr val="FFFF00"/>
              </a:solidFill>
              <a:latin typeface="+mn-lt"/>
            </a:endParaRPr>
          </a:p>
          <a:p>
            <a:pPr marL="114300" marR="0" indent="0" algn="l">
              <a:spcBef>
                <a:spcPts val="0"/>
              </a:spcBef>
              <a:spcAft>
                <a:spcPts val="0"/>
              </a:spcAft>
              <a:buNone/>
            </a:pPr>
            <a:endParaRPr lang="en-US" altLang="zh-CN" sz="1800" b="1" dirty="0">
              <a:solidFill>
                <a:schemeClr val="bg1"/>
              </a:solidFill>
              <a:effectLst/>
              <a:latin typeface="+mn-lt"/>
              <a:ea typeface="宋体"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49E720D1-6473-4D78-B3AB-5045FDBC1A10}"/>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1295B376-F830-49AC-B214-9F4883FBE66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E436AF0A-3BB6-4698-AC87-2333139A836C}"/>
              </a:ext>
            </a:extLst>
          </p:cNvPr>
          <p:cNvSpPr>
            <a:spLocks noGrp="1"/>
          </p:cNvSpPr>
          <p:nvPr>
            <p:ph type="ftr" sz="quarter" idx="11"/>
          </p:nvPr>
        </p:nvSpPr>
        <p:spPr/>
        <p:txBody>
          <a:bodyPr/>
          <a:lstStyle/>
          <a:p>
            <a:fld id="{5EA0CBFB-73B9-4F45-8B28-D656C9FE4955}" type="slidenum">
              <a:rPr lang="en-US" altLang="zh-CN" smtClean="0"/>
              <a:pPr/>
              <a:t>64</a:t>
            </a:fld>
            <a:endParaRPr lang="en-US" altLang="zh-CN"/>
          </a:p>
        </p:txBody>
      </p:sp>
    </p:spTree>
    <p:extLst>
      <p:ext uri="{BB962C8B-B14F-4D97-AF65-F5344CB8AC3E}">
        <p14:creationId xmlns:p14="http://schemas.microsoft.com/office/powerpoint/2010/main" val="4037211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第三阶段</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65</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46348" y="1139243"/>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测试连通性</a:t>
              </a:r>
              <a:endParaRPr lang="zh-CN" sz="2400" dirty="0">
                <a:latin typeface="微软雅黑" pitchFamily="34" charset="-122"/>
                <a:ea typeface="微软雅黑" pitchFamily="34" charset="-122"/>
              </a:endParaRPr>
            </a:p>
          </p:txBody>
        </p:sp>
      </p:grpSp>
      <p:pic>
        <p:nvPicPr>
          <p:cNvPr id="12" name="图片 11">
            <a:extLst>
              <a:ext uri="{FF2B5EF4-FFF2-40B4-BE49-F238E27FC236}">
                <a16:creationId xmlns:a16="http://schemas.microsoft.com/office/drawing/2014/main" id="{508DE28A-FE65-48E1-BB54-B71499E70CB7}"/>
              </a:ext>
            </a:extLst>
          </p:cNvPr>
          <p:cNvPicPr>
            <a:picLocks noChangeAspect="1"/>
          </p:cNvPicPr>
          <p:nvPr/>
        </p:nvPicPr>
        <p:blipFill>
          <a:blip r:embed="rId3"/>
          <a:stretch>
            <a:fillRect/>
          </a:stretch>
        </p:blipFill>
        <p:spPr>
          <a:xfrm>
            <a:off x="551076" y="1437835"/>
            <a:ext cx="6336704" cy="4859056"/>
          </a:xfrm>
          <a:prstGeom prst="rect">
            <a:avLst/>
          </a:prstGeom>
        </p:spPr>
      </p:pic>
      <p:sp>
        <p:nvSpPr>
          <p:cNvPr id="2" name="文本框 1">
            <a:extLst>
              <a:ext uri="{FF2B5EF4-FFF2-40B4-BE49-F238E27FC236}">
                <a16:creationId xmlns:a16="http://schemas.microsoft.com/office/drawing/2014/main" id="{C81EF344-ADF9-460A-AB8E-8275F35089AE}"/>
              </a:ext>
            </a:extLst>
          </p:cNvPr>
          <p:cNvSpPr txBox="1"/>
          <p:nvPr/>
        </p:nvSpPr>
        <p:spPr>
          <a:xfrm>
            <a:off x="6333095" y="1145180"/>
            <a:ext cx="2397965" cy="923330"/>
          </a:xfrm>
          <a:prstGeom prst="rect">
            <a:avLst/>
          </a:prstGeom>
          <a:noFill/>
        </p:spPr>
        <p:txBody>
          <a:bodyPr wrap="square" rtlCol="0">
            <a:spAutoFit/>
          </a:bodyPr>
          <a:lstStyle/>
          <a:p>
            <a:r>
              <a:rPr lang="en-US" altLang="zh-CN" dirty="0">
                <a:solidFill>
                  <a:srgbClr val="FF0000"/>
                </a:solidFill>
              </a:rPr>
              <a:t>(1) </a:t>
            </a:r>
            <a:r>
              <a:rPr lang="zh-CN" altLang="en-US" dirty="0">
                <a:solidFill>
                  <a:srgbClr val="FF0000"/>
                </a:solidFill>
              </a:rPr>
              <a:t>笔记本电脑是否获得了</a:t>
            </a:r>
            <a:r>
              <a:rPr lang="en-US" altLang="zh-CN" dirty="0">
                <a:solidFill>
                  <a:srgbClr val="FF0000"/>
                </a:solidFill>
              </a:rPr>
              <a:t>192.168.4.0/24</a:t>
            </a:r>
            <a:r>
              <a:rPr lang="zh-CN" altLang="en-US" dirty="0">
                <a:solidFill>
                  <a:srgbClr val="FF0000"/>
                </a:solidFill>
              </a:rPr>
              <a:t>的地址？</a:t>
            </a:r>
          </a:p>
        </p:txBody>
      </p:sp>
      <p:sp>
        <p:nvSpPr>
          <p:cNvPr id="13" name="文本框 12">
            <a:extLst>
              <a:ext uri="{FF2B5EF4-FFF2-40B4-BE49-F238E27FC236}">
                <a16:creationId xmlns:a16="http://schemas.microsoft.com/office/drawing/2014/main" id="{D89CE08B-A760-4CA5-897D-FA86102F5986}"/>
              </a:ext>
            </a:extLst>
          </p:cNvPr>
          <p:cNvSpPr txBox="1"/>
          <p:nvPr/>
        </p:nvSpPr>
        <p:spPr>
          <a:xfrm>
            <a:off x="6366441" y="2204864"/>
            <a:ext cx="2331271" cy="923330"/>
          </a:xfrm>
          <a:prstGeom prst="rect">
            <a:avLst/>
          </a:prstGeom>
          <a:noFill/>
        </p:spPr>
        <p:txBody>
          <a:bodyPr wrap="square" rtlCol="0">
            <a:spAutoFit/>
          </a:bodyPr>
          <a:lstStyle/>
          <a:p>
            <a:r>
              <a:rPr lang="en-US" altLang="zh-CN" dirty="0">
                <a:solidFill>
                  <a:srgbClr val="FF0000"/>
                </a:solidFill>
              </a:rPr>
              <a:t>(2) </a:t>
            </a:r>
            <a:r>
              <a:rPr lang="zh-CN" altLang="en-US" dirty="0">
                <a:solidFill>
                  <a:srgbClr val="FF0000"/>
                </a:solidFill>
              </a:rPr>
              <a:t>笔记本电脑是否能跟</a:t>
            </a:r>
            <a:r>
              <a:rPr lang="en-US" altLang="zh-CN" dirty="0">
                <a:solidFill>
                  <a:srgbClr val="FF0000"/>
                </a:solidFill>
              </a:rPr>
              <a:t>PC1-PC4</a:t>
            </a:r>
            <a:r>
              <a:rPr lang="zh-CN" altLang="en-US" dirty="0">
                <a:solidFill>
                  <a:srgbClr val="FF0000"/>
                </a:solidFill>
              </a:rPr>
              <a:t>连通？为什么？</a:t>
            </a:r>
          </a:p>
        </p:txBody>
      </p:sp>
      <p:sp>
        <p:nvSpPr>
          <p:cNvPr id="14" name="文本框 13">
            <a:extLst>
              <a:ext uri="{FF2B5EF4-FFF2-40B4-BE49-F238E27FC236}">
                <a16:creationId xmlns:a16="http://schemas.microsoft.com/office/drawing/2014/main" id="{920AD0CC-B24D-4E7A-A4E9-7A9F9BA4AC18}"/>
              </a:ext>
            </a:extLst>
          </p:cNvPr>
          <p:cNvSpPr txBox="1"/>
          <p:nvPr/>
        </p:nvSpPr>
        <p:spPr>
          <a:xfrm>
            <a:off x="6444209" y="4221088"/>
            <a:ext cx="2247354" cy="1200329"/>
          </a:xfrm>
          <a:prstGeom prst="rect">
            <a:avLst/>
          </a:prstGeom>
          <a:noFill/>
        </p:spPr>
        <p:txBody>
          <a:bodyPr wrap="square" rtlCol="0">
            <a:spAutoFit/>
          </a:bodyPr>
          <a:lstStyle/>
          <a:p>
            <a:r>
              <a:rPr lang="zh-CN" altLang="en-US" b="1" dirty="0">
                <a:solidFill>
                  <a:srgbClr val="0000FF"/>
                </a:solidFill>
              </a:rPr>
              <a:t>提示</a:t>
            </a:r>
            <a:r>
              <a:rPr lang="en-US" altLang="zh-CN" dirty="0">
                <a:solidFill>
                  <a:srgbClr val="0000FF"/>
                </a:solidFill>
              </a:rPr>
              <a:t>:</a:t>
            </a:r>
          </a:p>
          <a:p>
            <a:r>
              <a:rPr lang="en-US" altLang="zh-CN" dirty="0">
                <a:solidFill>
                  <a:srgbClr val="0000FF"/>
                </a:solidFill>
              </a:rPr>
              <a:t>Router1</a:t>
            </a:r>
            <a:r>
              <a:rPr lang="zh-CN" altLang="en-US" dirty="0">
                <a:solidFill>
                  <a:srgbClr val="0000FF"/>
                </a:solidFill>
              </a:rPr>
              <a:t>和</a:t>
            </a:r>
            <a:r>
              <a:rPr lang="en-US" altLang="zh-CN" dirty="0">
                <a:solidFill>
                  <a:srgbClr val="0000FF"/>
                </a:solidFill>
              </a:rPr>
              <a:t>Switch2</a:t>
            </a:r>
            <a:r>
              <a:rPr lang="zh-CN" altLang="en-US" dirty="0">
                <a:solidFill>
                  <a:srgbClr val="0000FF"/>
                </a:solidFill>
              </a:rPr>
              <a:t>是否有有所有网络的路由？</a:t>
            </a:r>
          </a:p>
        </p:txBody>
      </p:sp>
    </p:spTree>
    <p:extLst>
      <p:ext uri="{BB962C8B-B14F-4D97-AF65-F5344CB8AC3E}">
        <p14:creationId xmlns:p14="http://schemas.microsoft.com/office/powerpoint/2010/main" val="154059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1"/>
          </p:nvPr>
        </p:nvSpPr>
        <p:spPr/>
        <p:txBody>
          <a:bodyPr/>
          <a:lstStyle/>
          <a:p>
            <a:pPr algn="ctr"/>
            <a:r>
              <a:rPr lang="zh-CN" altLang="en-US" sz="5400" b="1" dirty="0"/>
              <a:t>实验结束操作</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66</a:t>
            </a:fld>
            <a:endParaRPr lang="en-US" altLang="zh-CN"/>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874028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结束实验</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67</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46348" y="1139243"/>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611560" y="693895"/>
            <a:ext cx="5655730" cy="731512"/>
            <a:chOff x="134231" y="-10697"/>
            <a:chExt cx="6003046" cy="731982"/>
          </a:xfrm>
        </p:grpSpPr>
        <p:sp>
          <p:nvSpPr>
            <p:cNvPr id="10" name="圆角矩形 15">
              <a:extLst>
                <a:ext uri="{FF2B5EF4-FFF2-40B4-BE49-F238E27FC236}">
                  <a16:creationId xmlns:a16="http://schemas.microsoft.com/office/drawing/2014/main" id="{C9A4ECB4-BA99-43D8-9194-44A7F7F2888E}"/>
                </a:ext>
              </a:extLst>
            </p:cNvPr>
            <p:cNvSpPr/>
            <p:nvPr/>
          </p:nvSpPr>
          <p:spPr>
            <a:xfrm>
              <a:off x="134231" y="-10697"/>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要求</a:t>
              </a:r>
              <a:endParaRPr lang="zh-CN" sz="2400" dirty="0">
                <a:latin typeface="微软雅黑" pitchFamily="34" charset="-122"/>
                <a:ea typeface="微软雅黑" pitchFamily="34" charset="-122"/>
              </a:endParaRPr>
            </a:p>
          </p:txBody>
        </p:sp>
      </p:grpSp>
      <p:sp>
        <p:nvSpPr>
          <p:cNvPr id="16" name="文本框 15">
            <a:extLst>
              <a:ext uri="{FF2B5EF4-FFF2-40B4-BE49-F238E27FC236}">
                <a16:creationId xmlns:a16="http://schemas.microsoft.com/office/drawing/2014/main" id="{6D5A37E2-4B89-470E-A0E8-99ABD88025B0}"/>
              </a:ext>
            </a:extLst>
          </p:cNvPr>
          <p:cNvSpPr txBox="1"/>
          <p:nvPr/>
        </p:nvSpPr>
        <p:spPr>
          <a:xfrm>
            <a:off x="539552" y="1764061"/>
            <a:ext cx="7560840" cy="3506409"/>
          </a:xfrm>
          <a:prstGeom prst="rect">
            <a:avLst/>
          </a:prstGeom>
          <a:noFill/>
        </p:spPr>
        <p:txBody>
          <a:bodyPr wrap="square">
            <a:spAutoFit/>
          </a:bodyPr>
          <a:lstStyle/>
          <a:p>
            <a:pPr marL="342900" marR="0" lvl="2" indent="-342900">
              <a:lnSpc>
                <a:spcPct val="150000"/>
              </a:lnSpc>
              <a:spcBef>
                <a:spcPct val="20000"/>
              </a:spcBef>
              <a:buClr>
                <a:schemeClr val="tx2"/>
              </a:buClr>
              <a:buFont typeface="Wingdings" panose="05000000000000000000" pitchFamily="2" charset="2"/>
              <a:buChar char="u"/>
              <a:defRPr/>
            </a:pPr>
            <a:r>
              <a:rPr lang="zh-CN" altLang="en-US" sz="2800" dirty="0">
                <a:solidFill>
                  <a:srgbClr val="FF0000"/>
                </a:solidFill>
                <a:latin typeface="微软雅黑" pitchFamily="34" charset="-122"/>
                <a:ea typeface="微软雅黑" pitchFamily="34" charset="-122"/>
              </a:rPr>
              <a:t>清空配置</a:t>
            </a:r>
            <a:endParaRPr lang="en-US" altLang="zh-CN" sz="2800" dirty="0">
              <a:solidFill>
                <a:srgbClr val="FF0000"/>
              </a:solidFill>
              <a:latin typeface="微软雅黑" pitchFamily="34" charset="-122"/>
              <a:ea typeface="微软雅黑" pitchFamily="34" charset="-122"/>
            </a:endParaRPr>
          </a:p>
          <a:p>
            <a:pPr marL="800100" lvl="3"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reset saved-configuration   </a:t>
            </a:r>
            <a:r>
              <a:rPr lang="zh-CN" altLang="en-US" sz="2800" dirty="0">
                <a:solidFill>
                  <a:srgbClr val="003319"/>
                </a:solidFill>
                <a:latin typeface="微软雅黑" pitchFamily="34" charset="-122"/>
                <a:ea typeface="微软雅黑" pitchFamily="34" charset="-122"/>
              </a:rPr>
              <a:t>输入</a:t>
            </a:r>
            <a:r>
              <a:rPr lang="en-US" altLang="zh-CN" sz="2800" dirty="0">
                <a:solidFill>
                  <a:srgbClr val="003319"/>
                </a:solidFill>
                <a:latin typeface="微软雅黑" pitchFamily="34" charset="-122"/>
                <a:ea typeface="微软雅黑" pitchFamily="34" charset="-122"/>
              </a:rPr>
              <a:t>Y</a:t>
            </a:r>
          </a:p>
          <a:p>
            <a:pPr marL="342900" lvl="2" indent="-342900">
              <a:lnSpc>
                <a:spcPct val="150000"/>
              </a:lnSpc>
              <a:spcBef>
                <a:spcPct val="20000"/>
              </a:spcBef>
              <a:buClr>
                <a:schemeClr val="tx2"/>
              </a:buClr>
              <a:buFont typeface="Wingdings" panose="05000000000000000000" pitchFamily="2" charset="2"/>
              <a:buChar char="u"/>
              <a:defRPr/>
            </a:pPr>
            <a:r>
              <a:rPr lang="zh-CN" altLang="en-US" sz="2800" kern="100" dirty="0">
                <a:solidFill>
                  <a:srgbClr val="003319"/>
                </a:solidFill>
                <a:effectLst/>
                <a:latin typeface="微软雅黑" pitchFamily="34" charset="-122"/>
                <a:ea typeface="微软雅黑" pitchFamily="34" charset="-122"/>
              </a:rPr>
              <a:t>重启设备</a:t>
            </a:r>
            <a:r>
              <a:rPr lang="en-US" altLang="zh-CN" sz="2400" kern="100" dirty="0">
                <a:effectLst/>
                <a:latin typeface="Times New Roman" panose="02020603050405020304" pitchFamily="18" charset="0"/>
              </a:rPr>
              <a:t>       </a:t>
            </a:r>
            <a:endParaRPr lang="en-US" altLang="zh-CN" sz="2400" kern="100" dirty="0">
              <a:latin typeface="Times New Roman" panose="02020603050405020304" pitchFamily="18" charset="0"/>
            </a:endParaRPr>
          </a:p>
          <a:p>
            <a:pPr marL="800100" marR="0" lvl="3" indent="-342900">
              <a:lnSpc>
                <a:spcPct val="150000"/>
              </a:lnSpc>
              <a:spcBef>
                <a:spcPct val="20000"/>
              </a:spcBef>
              <a:buClr>
                <a:schemeClr val="tx2"/>
              </a:buClr>
              <a:buFont typeface="Wingdings" panose="05000000000000000000" pitchFamily="2" charset="2"/>
              <a:buChar char="u"/>
              <a:defRPr/>
            </a:pPr>
            <a:r>
              <a:rPr lang="en-US" altLang="zh-CN" sz="2800" dirty="0">
                <a:solidFill>
                  <a:srgbClr val="003319"/>
                </a:solidFill>
                <a:latin typeface="微软雅黑" pitchFamily="34" charset="-122"/>
                <a:ea typeface="微软雅黑" pitchFamily="34" charset="-122"/>
              </a:rPr>
              <a:t>reboot fast, </a:t>
            </a:r>
            <a:r>
              <a:rPr lang="zh-CN" altLang="en-US" sz="2800" dirty="0">
                <a:solidFill>
                  <a:srgbClr val="003319"/>
                </a:solidFill>
                <a:latin typeface="微软雅黑" pitchFamily="34" charset="-122"/>
                <a:ea typeface="微软雅黑" pitchFamily="34" charset="-122"/>
              </a:rPr>
              <a:t>根据提示进行操作，重启过程中</a:t>
            </a:r>
            <a:r>
              <a:rPr lang="zh-CN" altLang="en-US" sz="2800" dirty="0">
                <a:solidFill>
                  <a:srgbClr val="FF0000"/>
                </a:solidFill>
                <a:latin typeface="微软雅黑" pitchFamily="34" charset="-122"/>
                <a:ea typeface="微软雅黑" pitchFamily="34" charset="-122"/>
              </a:rPr>
              <a:t>不保存</a:t>
            </a:r>
            <a:r>
              <a:rPr lang="zh-CN" altLang="en-US" sz="2800" dirty="0">
                <a:solidFill>
                  <a:srgbClr val="003319"/>
                </a:solidFill>
                <a:latin typeface="微软雅黑" pitchFamily="34" charset="-122"/>
                <a:ea typeface="微软雅黑" pitchFamily="34" charset="-122"/>
              </a:rPr>
              <a:t>配置</a:t>
            </a:r>
          </a:p>
        </p:txBody>
      </p:sp>
    </p:spTree>
    <p:extLst>
      <p:ext uri="{BB962C8B-B14F-4D97-AF65-F5344CB8AC3E}">
        <p14:creationId xmlns:p14="http://schemas.microsoft.com/office/powerpoint/2010/main" val="39071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ctr"/>
            <a:r>
              <a:rPr lang="zh-CN" altLang="en-US" dirty="0">
                <a:solidFill>
                  <a:schemeClr val="tx1"/>
                </a:solidFill>
              </a:rPr>
              <a:t>仿真软件和物理设备</a:t>
            </a:r>
          </a:p>
        </p:txBody>
      </p:sp>
      <p:sp>
        <p:nvSpPr>
          <p:cNvPr id="7" name="文本占位符 6"/>
          <p:cNvSpPr>
            <a:spLocks noGrp="1"/>
          </p:cNvSpPr>
          <p:nvPr>
            <p:ph type="body" idx="1"/>
          </p:nvPr>
        </p:nvSpPr>
        <p:spPr/>
        <p:txBody>
          <a:bodyPr/>
          <a:lstStyle/>
          <a:p>
            <a:pPr algn="ctr"/>
            <a:r>
              <a:rPr lang="zh-CN" altLang="en-US" sz="5400" b="1" dirty="0"/>
              <a:t>实验环境介绍</a:t>
            </a:r>
          </a:p>
        </p:txBody>
      </p:sp>
      <p:sp>
        <p:nvSpPr>
          <p:cNvPr id="4" name="日期占位符 3"/>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p:cNvSpPr>
            <a:spLocks noGrp="1"/>
          </p:cNvSpPr>
          <p:nvPr>
            <p:ph type="ftr" sz="quarter" idx="11"/>
          </p:nvPr>
        </p:nvSpPr>
        <p:spPr/>
        <p:txBody>
          <a:bodyPr/>
          <a:lstStyle/>
          <a:p>
            <a:fld id="{5EA0CBFB-73B9-4F45-8B28-D656C9FE4955}" type="slidenum">
              <a:rPr lang="en-US" altLang="zh-CN" smtClean="0"/>
              <a:pPr/>
              <a:t>7</a:t>
            </a:fld>
            <a:endParaRPr lang="en-US" altLang="zh-CN"/>
          </a:p>
        </p:txBody>
      </p:sp>
    </p:spTree>
    <p:extLst>
      <p:ext uri="{BB962C8B-B14F-4D97-AF65-F5344CB8AC3E}">
        <p14:creationId xmlns:p14="http://schemas.microsoft.com/office/powerpoint/2010/main" val="429373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仿真软件介绍</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8</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仿真软件</a:t>
              </a:r>
              <a:r>
                <a:rPr lang="en-US" altLang="zh-CN" sz="2400" b="1" dirty="0" err="1">
                  <a:latin typeface="微软雅黑" pitchFamily="34" charset="-122"/>
                  <a:ea typeface="微软雅黑" pitchFamily="34" charset="-122"/>
                </a:rPr>
                <a:t>eNSP</a:t>
              </a:r>
              <a:endParaRPr lang="zh-CN" sz="2400" dirty="0">
                <a:latin typeface="微软雅黑" pitchFamily="34" charset="-122"/>
                <a:ea typeface="微软雅黑" pitchFamily="34" charset="-122"/>
              </a:endParaRPr>
            </a:p>
          </p:txBody>
        </p:sp>
      </p:grpSp>
      <p:pic>
        <p:nvPicPr>
          <p:cNvPr id="187394" name="Picture 2">
            <a:extLst>
              <a:ext uri="{FF2B5EF4-FFF2-40B4-BE49-F238E27FC236}">
                <a16:creationId xmlns:a16="http://schemas.microsoft.com/office/drawing/2014/main" id="{44177E14-807D-46D7-A884-FDD731D90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733936"/>
            <a:ext cx="6552728" cy="443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DCA96D9-DD2B-48C7-BA55-F09B2ED084D2}"/>
              </a:ext>
            </a:extLst>
          </p:cNvPr>
          <p:cNvSpPr>
            <a:spLocks noGrp="1"/>
          </p:cNvSpPr>
          <p:nvPr>
            <p:ph type="title"/>
          </p:nvPr>
        </p:nvSpPr>
        <p:spPr/>
        <p:txBody>
          <a:bodyPr/>
          <a:lstStyle/>
          <a:p>
            <a:r>
              <a:rPr lang="zh-CN" altLang="en-US" dirty="0"/>
              <a:t>组网实验</a:t>
            </a:r>
            <a:r>
              <a:rPr lang="en-US" altLang="zh-CN" dirty="0"/>
              <a:t>——</a:t>
            </a:r>
            <a:r>
              <a:rPr lang="zh-CN" altLang="en-US" dirty="0"/>
              <a:t>物理设备介绍</a:t>
            </a:r>
          </a:p>
        </p:txBody>
      </p:sp>
      <p:sp>
        <p:nvSpPr>
          <p:cNvPr id="4" name="日期占位符 3">
            <a:extLst>
              <a:ext uri="{FF2B5EF4-FFF2-40B4-BE49-F238E27FC236}">
                <a16:creationId xmlns:a16="http://schemas.microsoft.com/office/drawing/2014/main" id="{F091CB74-C6D6-4270-BA9B-F27192B13EEF}"/>
              </a:ext>
            </a:extLst>
          </p:cNvPr>
          <p:cNvSpPr>
            <a:spLocks noGrp="1"/>
          </p:cNvSpPr>
          <p:nvPr>
            <p:ph type="dt" sz="half" idx="10"/>
          </p:nvPr>
        </p:nvSpPr>
        <p:spPr/>
        <p:txBody>
          <a:bodyPr/>
          <a:lstStyle/>
          <a:p>
            <a:pPr>
              <a:defRPr/>
            </a:pPr>
            <a:fld id="{D1978606-6569-4B50-8A30-B88710B32B9A}" type="datetime2">
              <a:rPr lang="zh-CN" altLang="en-US" smtClean="0"/>
              <a:pPr>
                <a:defRPr/>
              </a:pPr>
              <a:t>2020年12月14日</a:t>
            </a:fld>
            <a:endParaRPr lang="zh-CN" altLang="zh-CN"/>
          </a:p>
        </p:txBody>
      </p:sp>
      <p:sp>
        <p:nvSpPr>
          <p:cNvPr id="5" name="页脚占位符 4">
            <a:extLst>
              <a:ext uri="{FF2B5EF4-FFF2-40B4-BE49-F238E27FC236}">
                <a16:creationId xmlns:a16="http://schemas.microsoft.com/office/drawing/2014/main" id="{399D743B-221C-4207-B35A-1207AFAEC0BB}"/>
              </a:ext>
            </a:extLst>
          </p:cNvPr>
          <p:cNvSpPr>
            <a:spLocks noGrp="1"/>
          </p:cNvSpPr>
          <p:nvPr>
            <p:ph type="ftr" sz="quarter" idx="11"/>
          </p:nvPr>
        </p:nvSpPr>
        <p:spPr/>
        <p:txBody>
          <a:bodyPr/>
          <a:lstStyle/>
          <a:p>
            <a:fld id="{5EA0CBFB-73B9-4F45-8B28-D656C9FE4955}" type="slidenum">
              <a:rPr lang="en-US" altLang="zh-CN" smtClean="0"/>
              <a:pPr/>
              <a:t>9</a:t>
            </a:fld>
            <a:endParaRPr lang="en-US" altLang="zh-CN"/>
          </a:p>
        </p:txBody>
      </p:sp>
      <p:grpSp>
        <p:nvGrpSpPr>
          <p:cNvPr id="6" name="组合 7">
            <a:extLst>
              <a:ext uri="{FF2B5EF4-FFF2-40B4-BE49-F238E27FC236}">
                <a16:creationId xmlns:a16="http://schemas.microsoft.com/office/drawing/2014/main" id="{BBF08175-0EA7-4BEF-9F07-828967A6F129}"/>
              </a:ext>
            </a:extLst>
          </p:cNvPr>
          <p:cNvGrpSpPr>
            <a:grpSpLocks/>
          </p:cNvGrpSpPr>
          <p:nvPr/>
        </p:nvGrpSpPr>
        <p:grpSpPr bwMode="auto">
          <a:xfrm>
            <a:off x="251520" y="1124744"/>
            <a:ext cx="8651304" cy="5184575"/>
            <a:chOff x="0" y="401993"/>
            <a:chExt cx="14828203" cy="1625400"/>
          </a:xfrm>
        </p:grpSpPr>
        <p:sp>
          <p:nvSpPr>
            <p:cNvPr id="7" name="矩形 6">
              <a:extLst>
                <a:ext uri="{FF2B5EF4-FFF2-40B4-BE49-F238E27FC236}">
                  <a16:creationId xmlns:a16="http://schemas.microsoft.com/office/drawing/2014/main" id="{BA9C1D83-B3F4-451C-ABF3-02FA7AF13A7B}"/>
                </a:ext>
              </a:extLst>
            </p:cNvPr>
            <p:cNvSpPr/>
            <p:nvPr/>
          </p:nvSpPr>
          <p:spPr>
            <a:xfrm>
              <a:off x="0" y="401993"/>
              <a:ext cx="14717922" cy="1625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矩形 7">
              <a:extLst>
                <a:ext uri="{FF2B5EF4-FFF2-40B4-BE49-F238E27FC236}">
                  <a16:creationId xmlns:a16="http://schemas.microsoft.com/office/drawing/2014/main" id="{A46D24AC-3ED9-48B8-A746-5BDF2B00EEFC}"/>
                </a:ext>
              </a:extLst>
            </p:cNvPr>
            <p:cNvSpPr/>
            <p:nvPr/>
          </p:nvSpPr>
          <p:spPr>
            <a:xfrm>
              <a:off x="0" y="401993"/>
              <a:ext cx="14828203" cy="1625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80000" tIns="499872" rIns="180000" bIns="170688" spcCol="1270"/>
            <a:lstStyle/>
            <a:p>
              <a:pPr marL="0" lvl="1" defTabSz="1066800">
                <a:lnSpc>
                  <a:spcPct val="120000"/>
                </a:lnSpc>
                <a:spcAft>
                  <a:spcPct val="15000"/>
                </a:spcAft>
                <a:defRPr/>
              </a:pPr>
              <a:endParaRPr lang="zh-CN" altLang="en-US" sz="2400" dirty="0">
                <a:solidFill>
                  <a:srgbClr val="FF0000"/>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25C75557-C12E-4A08-ADC7-ED93CEF8DCFD}"/>
              </a:ext>
            </a:extLst>
          </p:cNvPr>
          <p:cNvGrpSpPr>
            <a:grpSpLocks/>
          </p:cNvGrpSpPr>
          <p:nvPr/>
        </p:nvGrpSpPr>
        <p:grpSpPr bwMode="auto">
          <a:xfrm>
            <a:off x="872768" y="752307"/>
            <a:ext cx="4495725" cy="708025"/>
            <a:chOff x="411480" y="47753"/>
            <a:chExt cx="5760720" cy="708480"/>
          </a:xfrm>
        </p:grpSpPr>
        <p:sp>
          <p:nvSpPr>
            <p:cNvPr id="10" name="圆角矩形 15">
              <a:extLst>
                <a:ext uri="{FF2B5EF4-FFF2-40B4-BE49-F238E27FC236}">
                  <a16:creationId xmlns:a16="http://schemas.microsoft.com/office/drawing/2014/main" id="{C9A4ECB4-BA99-43D8-9194-44A7F7F2888E}"/>
                </a:ext>
              </a:extLst>
            </p:cNvPr>
            <p:cNvSpPr/>
            <p:nvPr/>
          </p:nvSpPr>
          <p:spPr>
            <a:xfrm>
              <a:off x="411480" y="47753"/>
              <a:ext cx="5760720" cy="708480"/>
            </a:xfrm>
            <a:prstGeom prst="roundRect">
              <a:avLst/>
            </a:prstGeom>
            <a:solidFill>
              <a:schemeClr val="accent5">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 name="圆角矩形 6">
              <a:extLst>
                <a:ext uri="{FF2B5EF4-FFF2-40B4-BE49-F238E27FC236}">
                  <a16:creationId xmlns:a16="http://schemas.microsoft.com/office/drawing/2014/main" id="{85DF99DB-AAD0-4621-A0C9-4DC317EBB47B}"/>
                </a:ext>
              </a:extLst>
            </p:cNvPr>
            <p:cNvSpPr/>
            <p:nvPr/>
          </p:nvSpPr>
          <p:spPr>
            <a:xfrm>
              <a:off x="446403" y="82700"/>
              <a:ext cx="5690874" cy="638585"/>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1066800">
                <a:lnSpc>
                  <a:spcPct val="90000"/>
                </a:lnSpc>
                <a:spcAft>
                  <a:spcPct val="35000"/>
                </a:spcAft>
                <a:defRPr/>
              </a:pPr>
              <a:r>
                <a:rPr lang="zh-CN" altLang="en-US" sz="2400" b="1" dirty="0">
                  <a:latin typeface="微软雅黑" pitchFamily="34" charset="-122"/>
                  <a:ea typeface="微软雅黑" pitchFamily="34" charset="-122"/>
                </a:rPr>
                <a:t>组设备介绍</a:t>
              </a:r>
              <a:endParaRPr lang="zh-CN" sz="2400" dirty="0">
                <a:latin typeface="微软雅黑" pitchFamily="34" charset="-122"/>
                <a:ea typeface="微软雅黑" pitchFamily="34" charset="-122"/>
              </a:endParaRPr>
            </a:p>
          </p:txBody>
        </p:sp>
      </p:grpSp>
      <p:pic>
        <p:nvPicPr>
          <p:cNvPr id="13" name="内容占位符 3">
            <a:extLst>
              <a:ext uri="{FF2B5EF4-FFF2-40B4-BE49-F238E27FC236}">
                <a16:creationId xmlns:a16="http://schemas.microsoft.com/office/drawing/2014/main" id="{62601322-DE52-41B5-8A78-7B8D25425170}"/>
              </a:ext>
            </a:extLst>
          </p:cNvPr>
          <p:cNvPicPr>
            <a:picLocks noGrp="1" noChangeAspect="1"/>
          </p:cNvPicPr>
          <p:nvPr>
            <p:ph idx="1"/>
          </p:nvPr>
        </p:nvPicPr>
        <p:blipFill>
          <a:blip r:embed="rId3"/>
          <a:stretch>
            <a:fillRect/>
          </a:stretch>
        </p:blipFill>
        <p:spPr>
          <a:xfrm>
            <a:off x="655892" y="1687352"/>
            <a:ext cx="4681182" cy="4370068"/>
          </a:xfrm>
          <a:prstGeom prst="rect">
            <a:avLst/>
          </a:prstGeom>
        </p:spPr>
      </p:pic>
      <p:graphicFrame>
        <p:nvGraphicFramePr>
          <p:cNvPr id="2" name="表格 1">
            <a:extLst>
              <a:ext uri="{FF2B5EF4-FFF2-40B4-BE49-F238E27FC236}">
                <a16:creationId xmlns:a16="http://schemas.microsoft.com/office/drawing/2014/main" id="{C2762468-696C-4259-AF6F-49A767AEFB6E}"/>
              </a:ext>
            </a:extLst>
          </p:cNvPr>
          <p:cNvGraphicFramePr>
            <a:graphicFrameLocks noGrp="1"/>
          </p:cNvGraphicFramePr>
          <p:nvPr>
            <p:extLst>
              <p:ext uri="{D42A27DB-BD31-4B8C-83A1-F6EECF244321}">
                <p14:modId xmlns:p14="http://schemas.microsoft.com/office/powerpoint/2010/main" val="2006226515"/>
              </p:ext>
            </p:extLst>
          </p:nvPr>
        </p:nvGraphicFramePr>
        <p:xfrm>
          <a:off x="5580112" y="1700808"/>
          <a:ext cx="3258370" cy="4114800"/>
        </p:xfrm>
        <a:graphic>
          <a:graphicData uri="http://schemas.openxmlformats.org/drawingml/2006/table">
            <a:tbl>
              <a:tblPr>
                <a:tableStyleId>{5C22544A-7EE6-4342-B048-85BDC9FD1C3A}</a:tableStyleId>
              </a:tblPr>
              <a:tblGrid>
                <a:gridCol w="3258370">
                  <a:extLst>
                    <a:ext uri="{9D8B030D-6E8A-4147-A177-3AD203B41FA5}">
                      <a16:colId xmlns:a16="http://schemas.microsoft.com/office/drawing/2014/main" val="2445179554"/>
                    </a:ext>
                  </a:extLst>
                </a:gridCol>
              </a:tblGrid>
              <a:tr h="342900">
                <a:tc>
                  <a:txBody>
                    <a:bodyPr/>
                    <a:lstStyle/>
                    <a:p>
                      <a:pPr algn="ctr" fontAlgn="ctr"/>
                      <a:r>
                        <a:rPr lang="zh-CN" altLang="en-US" sz="1600" b="1" u="none" strike="noStrike" dirty="0">
                          <a:solidFill>
                            <a:srgbClr val="0000FF"/>
                          </a:solidFill>
                          <a:effectLst/>
                        </a:rPr>
                        <a:t>无线</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AP4050DN</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265492486"/>
                  </a:ext>
                </a:extLst>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534505803"/>
                  </a:ext>
                </a:extLst>
              </a:tr>
              <a:tr h="342900">
                <a:tc>
                  <a:txBody>
                    <a:bodyPr/>
                    <a:lstStyle/>
                    <a:p>
                      <a:pPr algn="ctr" fontAlgn="ctr"/>
                      <a:r>
                        <a:rPr lang="zh-CN" altLang="en-US" sz="1600" b="1" u="none" strike="noStrike" dirty="0">
                          <a:effectLst/>
                        </a:rPr>
                        <a:t>防火墙 </a:t>
                      </a:r>
                      <a:r>
                        <a:rPr lang="en-US" sz="1600" b="1" u="none" strike="noStrike" dirty="0">
                          <a:effectLst/>
                        </a:rPr>
                        <a:t>NFNX3-G2000-DZ</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808105021"/>
                  </a:ext>
                </a:extLst>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944712665"/>
                  </a:ext>
                </a:extLst>
              </a:tr>
              <a:tr h="342900">
                <a:tc>
                  <a:txBody>
                    <a:bodyPr/>
                    <a:lstStyle/>
                    <a:p>
                      <a:pPr algn="ctr" fontAlgn="ctr"/>
                      <a:r>
                        <a:rPr lang="zh-CN" altLang="en-US" sz="1600" b="1" u="none" strike="noStrike" dirty="0">
                          <a:effectLst/>
                        </a:rPr>
                        <a:t>防火墙 </a:t>
                      </a:r>
                      <a:r>
                        <a:rPr lang="en-US" sz="1600" b="1" u="none" strike="noStrike" dirty="0">
                          <a:effectLst/>
                        </a:rPr>
                        <a:t>NFNX3-G2000-DZ</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171581127"/>
                  </a:ext>
                </a:extLst>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700443167"/>
                  </a:ext>
                </a:extLst>
              </a:tr>
              <a:tr h="342900">
                <a:tc>
                  <a:txBody>
                    <a:bodyPr/>
                    <a:lstStyle/>
                    <a:p>
                      <a:pPr algn="ctr" fontAlgn="ctr"/>
                      <a:r>
                        <a:rPr lang="zh-CN" altLang="en-US" sz="1600" b="1" u="none" strike="noStrike" dirty="0">
                          <a:solidFill>
                            <a:srgbClr val="0000FF"/>
                          </a:solidFill>
                          <a:effectLst/>
                        </a:rPr>
                        <a:t>路由器</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AR1220C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747069262"/>
                  </a:ext>
                </a:extLst>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011122769"/>
                  </a:ext>
                </a:extLst>
              </a:tr>
              <a:tr h="342900">
                <a:tc>
                  <a:txBody>
                    <a:bodyPr/>
                    <a:lstStyle/>
                    <a:p>
                      <a:pPr algn="ctr" fontAlgn="ctr"/>
                      <a:r>
                        <a:rPr lang="zh-CN" altLang="en-US" sz="1600" b="1" u="none" strike="noStrike" dirty="0">
                          <a:solidFill>
                            <a:srgbClr val="0000FF"/>
                          </a:solidFill>
                          <a:effectLst/>
                        </a:rPr>
                        <a:t>三层交换机</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S5720-28X-LI-AC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736899970"/>
                  </a:ext>
                </a:extLst>
              </a:tr>
              <a:tr h="342900">
                <a:tc>
                  <a:txBody>
                    <a:bodyPr/>
                    <a:lstStyle/>
                    <a:p>
                      <a:pPr algn="ctr" fontAlgn="ct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950650218"/>
                  </a:ext>
                </a:extLst>
              </a:tr>
              <a:tr h="342900">
                <a:tc>
                  <a:txBody>
                    <a:bodyPr/>
                    <a:lstStyle/>
                    <a:p>
                      <a:pPr algn="ctr" fontAlgn="ctr"/>
                      <a:r>
                        <a:rPr lang="zh-CN" altLang="en-US" sz="1600" b="1" u="none" strike="noStrike" dirty="0">
                          <a:solidFill>
                            <a:srgbClr val="0000FF"/>
                          </a:solidFill>
                          <a:effectLst/>
                        </a:rPr>
                        <a:t>二层交换机</a:t>
                      </a:r>
                      <a:r>
                        <a:rPr lang="en-US" altLang="zh-CN" sz="1600" b="1" u="none" strike="noStrike" dirty="0">
                          <a:solidFill>
                            <a:srgbClr val="0000FF"/>
                          </a:solidFill>
                          <a:effectLst/>
                        </a:rPr>
                        <a:t>-</a:t>
                      </a:r>
                      <a:r>
                        <a:rPr lang="zh-CN" altLang="en-US" sz="1600" b="1" u="none" strike="noStrike" dirty="0">
                          <a:solidFill>
                            <a:srgbClr val="0000FF"/>
                          </a:solidFill>
                          <a:effectLst/>
                        </a:rPr>
                        <a:t>华为</a:t>
                      </a:r>
                      <a:r>
                        <a:rPr lang="en-US" sz="1600" b="1" u="none" strike="noStrike" dirty="0">
                          <a:solidFill>
                            <a:srgbClr val="0000FF"/>
                          </a:solidFill>
                          <a:effectLst/>
                        </a:rPr>
                        <a:t>S5720-28P-LI-AC</a:t>
                      </a:r>
                      <a:endParaRPr lang="en-US" sz="1600" b="1" i="0" u="none" strike="noStrike" dirty="0">
                        <a:solidFill>
                          <a:srgbClr val="0000FF"/>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800147465"/>
                  </a:ext>
                </a:extLst>
              </a:tr>
              <a:tr h="342900">
                <a:tc>
                  <a:txBody>
                    <a:bodyPr/>
                    <a:lstStyle/>
                    <a:p>
                      <a:pPr algn="ctr" fontAlgn="ctr"/>
                      <a:r>
                        <a:rPr lang="en-US" altLang="zh-CN" sz="1600" b="1" u="none" strike="noStrike" dirty="0">
                          <a:effectLst/>
                        </a:rPr>
                        <a:t>24</a:t>
                      </a:r>
                      <a:r>
                        <a:rPr lang="zh-CN" altLang="en-US" sz="1600" b="1" u="none" strike="noStrike" dirty="0">
                          <a:effectLst/>
                        </a:rPr>
                        <a:t>端口网络配线架</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516853793"/>
                  </a:ext>
                </a:extLst>
              </a:tr>
            </a:tbl>
          </a:graphicData>
        </a:graphic>
      </p:graphicFrame>
      <p:cxnSp>
        <p:nvCxnSpPr>
          <p:cNvPr id="14" name="直接箭头连接符 13">
            <a:extLst>
              <a:ext uri="{FF2B5EF4-FFF2-40B4-BE49-F238E27FC236}">
                <a16:creationId xmlns:a16="http://schemas.microsoft.com/office/drawing/2014/main" id="{ADF97B2F-B67C-4343-A26D-BA924B66D610}"/>
              </a:ext>
            </a:extLst>
          </p:cNvPr>
          <p:cNvCxnSpPr/>
          <p:nvPr/>
        </p:nvCxnSpPr>
        <p:spPr>
          <a:xfrm>
            <a:off x="395536" y="4869160"/>
            <a:ext cx="864096" cy="3600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77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1">
  <a:themeElements>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440</TotalTime>
  <Words>4232</Words>
  <Application>Microsoft Office PowerPoint</Application>
  <PresentationFormat>全屏显示(4:3)</PresentationFormat>
  <Paragraphs>587</Paragraphs>
  <Slides>67</Slides>
  <Notes>53</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8" baseType="lpstr">
      <vt:lpstr>华光综艺_CNKI</vt:lpstr>
      <vt:lpstr>楷体</vt:lpstr>
      <vt:lpstr>宋体</vt:lpstr>
      <vt:lpstr>微软雅黑</vt:lpstr>
      <vt:lpstr>微软雅黑 Light</vt:lpstr>
      <vt:lpstr>Arial</vt:lpstr>
      <vt:lpstr>Garamond</vt:lpstr>
      <vt:lpstr>Times New Roman</vt:lpstr>
      <vt:lpstr>Wingdings</vt:lpstr>
      <vt:lpstr>1_1</vt:lpstr>
      <vt:lpstr>Image</vt:lpstr>
      <vt:lpstr>计算机通信与网络实验 ——局域网技术与组网工程实验 </vt:lpstr>
      <vt:lpstr>局域网技术与组网工程实验</vt:lpstr>
      <vt:lpstr>局域网技术与组网工程实验</vt:lpstr>
      <vt:lpstr>局域网技术与组网工程实验</vt:lpstr>
      <vt:lpstr>局域网技术与组网工程实验</vt:lpstr>
      <vt:lpstr>局域网技术与组网工程实验</vt:lpstr>
      <vt:lpstr>仿真软件和物理设备</vt:lpstr>
      <vt:lpstr>组网实验——仿真软件介绍</vt:lpstr>
      <vt:lpstr>组网实验——物理设备介绍</vt:lpstr>
      <vt:lpstr>组网实验——物理环境介绍</vt:lpstr>
      <vt:lpstr>组网实验—物理设备操作</vt:lpstr>
      <vt:lpstr>组网实验—物理设备操作</vt:lpstr>
      <vt:lpstr>组网实验—物理设备操作</vt:lpstr>
      <vt:lpstr>组网实验—物理设备操作</vt:lpstr>
      <vt:lpstr>组网实验—物理设备操作</vt:lpstr>
      <vt:lpstr>组网实验—物理设备操作</vt:lpstr>
      <vt:lpstr>VLAN介绍 交换机介绍</vt:lpstr>
      <vt:lpstr>组网实验—相关知识和概念</vt:lpstr>
      <vt:lpstr>组网实验—相关知识和概念</vt:lpstr>
      <vt:lpstr>组网实验—相关知识和概念</vt:lpstr>
      <vt:lpstr>组网实验—相关知识和概念</vt:lpstr>
      <vt:lpstr>PowerPoint 演示文稿</vt:lpstr>
      <vt:lpstr>组网实验--实验内容</vt:lpstr>
      <vt:lpstr>组网实验--实验内容</vt:lpstr>
      <vt:lpstr>组网实验--实验内容</vt:lpstr>
      <vt:lpstr>组网实验——问题与思考</vt:lpstr>
      <vt:lpstr>组网实验——实验室环境介绍</vt:lpstr>
      <vt:lpstr>组网实验——实验流程</vt:lpstr>
      <vt:lpstr>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组网实验—第一阶段</vt:lpstr>
      <vt:lpstr>第二阶段</vt:lpstr>
      <vt:lpstr>组网实验—第二阶段—虚拟仿真</vt:lpstr>
      <vt:lpstr>组网实验—第二阶段—虚拟仿真</vt:lpstr>
      <vt:lpstr>组网实验—第二阶段</vt:lpstr>
      <vt:lpstr>组网实验—第二阶段</vt:lpstr>
      <vt:lpstr>组网实验—第二阶段</vt:lpstr>
      <vt:lpstr>组网实验—第二阶段</vt:lpstr>
      <vt:lpstr>组网实验—第二阶段</vt:lpstr>
      <vt:lpstr>组网实验—第二阶段</vt:lpstr>
      <vt:lpstr>第三阶段（进阶）</vt:lpstr>
      <vt:lpstr>组网实验——第三阶段</vt:lpstr>
      <vt:lpstr>PowerPoint 演示文稿</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组网实验——第三阶段</vt:lpstr>
      <vt:lpstr>PowerPoint 演示文稿</vt:lpstr>
      <vt:lpstr>组网实验——结束实验</vt:lpstr>
    </vt:vector>
  </TitlesOfParts>
  <Company>HuaZhong Univ. of Sci.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KCHEN</dc:creator>
  <cp:lastModifiedBy>KCHEN</cp:lastModifiedBy>
  <cp:revision>405</cp:revision>
  <dcterms:created xsi:type="dcterms:W3CDTF">2006-03-01T02:13:52Z</dcterms:created>
  <dcterms:modified xsi:type="dcterms:W3CDTF">2020-12-14T03:24:55Z</dcterms:modified>
</cp:coreProperties>
</file>